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404" r:id="rId2"/>
    <p:sldId id="480" r:id="rId3"/>
    <p:sldId id="332" r:id="rId4"/>
    <p:sldId id="333" r:id="rId5"/>
    <p:sldId id="458" r:id="rId6"/>
    <p:sldId id="457" r:id="rId7"/>
    <p:sldId id="461" r:id="rId8"/>
    <p:sldId id="479" r:id="rId9"/>
    <p:sldId id="462" r:id="rId10"/>
    <p:sldId id="460" r:id="rId11"/>
    <p:sldId id="408" r:id="rId12"/>
    <p:sldId id="405" r:id="rId13"/>
    <p:sldId id="414" r:id="rId14"/>
    <p:sldId id="406" r:id="rId15"/>
    <p:sldId id="410" r:id="rId16"/>
    <p:sldId id="407" r:id="rId17"/>
    <p:sldId id="412" r:id="rId18"/>
    <p:sldId id="413" r:id="rId19"/>
    <p:sldId id="416" r:id="rId20"/>
    <p:sldId id="415" r:id="rId21"/>
    <p:sldId id="417" r:id="rId22"/>
    <p:sldId id="411" r:id="rId23"/>
    <p:sldId id="468" r:id="rId24"/>
    <p:sldId id="439" r:id="rId25"/>
    <p:sldId id="463" r:id="rId26"/>
    <p:sldId id="442" r:id="rId27"/>
    <p:sldId id="469" r:id="rId28"/>
    <p:sldId id="465" r:id="rId29"/>
    <p:sldId id="466" r:id="rId30"/>
    <p:sldId id="426" r:id="rId31"/>
    <p:sldId id="477" r:id="rId32"/>
    <p:sldId id="470" r:id="rId33"/>
    <p:sldId id="427" r:id="rId34"/>
    <p:sldId id="418" r:id="rId35"/>
    <p:sldId id="419" r:id="rId36"/>
    <p:sldId id="420" r:id="rId37"/>
    <p:sldId id="421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08" r:id="rId66"/>
    <p:sldId id="509" r:id="rId67"/>
    <p:sldId id="510" r:id="rId68"/>
    <p:sldId id="511" r:id="rId69"/>
    <p:sldId id="512" r:id="rId70"/>
    <p:sldId id="513" r:id="rId71"/>
    <p:sldId id="514" r:id="rId72"/>
    <p:sldId id="515" r:id="rId73"/>
    <p:sldId id="516" r:id="rId74"/>
    <p:sldId id="517" r:id="rId75"/>
    <p:sldId id="518" r:id="rId76"/>
    <p:sldId id="519" r:id="rId77"/>
    <p:sldId id="520" r:id="rId78"/>
    <p:sldId id="521" r:id="rId79"/>
    <p:sldId id="522" r:id="rId80"/>
    <p:sldId id="523" r:id="rId81"/>
    <p:sldId id="524" r:id="rId82"/>
    <p:sldId id="472" r:id="rId83"/>
    <p:sldId id="473" r:id="rId84"/>
    <p:sldId id="475" r:id="rId85"/>
    <p:sldId id="476" r:id="rId86"/>
    <p:sldId id="478" r:id="rId87"/>
    <p:sldId id="422" r:id="rId88"/>
    <p:sldId id="456" r:id="rId89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00"/>
    <a:srgbClr val="84A5CA"/>
    <a:srgbClr val="5F5F5F"/>
    <a:srgbClr val="AAC1DA"/>
    <a:srgbClr val="9900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9" autoAdjust="0"/>
    <p:restoredTop sz="94660" autoAdjust="0"/>
  </p:normalViewPr>
  <p:slideViewPr>
    <p:cSldViewPr>
      <p:cViewPr varScale="1">
        <p:scale>
          <a:sx n="74" d="100"/>
          <a:sy n="74" d="100"/>
        </p:scale>
        <p:origin x="127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5" Type="http://schemas.openxmlformats.org/officeDocument/2006/relationships/image" Target="../media/image46.wmf"/><Relationship Id="rId4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10.wmf"/><Relationship Id="rId7" Type="http://schemas.openxmlformats.org/officeDocument/2006/relationships/image" Target="../media/image4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42.wmf"/><Relationship Id="rId5" Type="http://schemas.openxmlformats.org/officeDocument/2006/relationships/image" Target="../media/image45.wmf"/><Relationship Id="rId4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5.wmf"/><Relationship Id="rId4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5.wmf"/><Relationship Id="rId1" Type="http://schemas.openxmlformats.org/officeDocument/2006/relationships/image" Target="../media/image62.wmf"/><Relationship Id="rId4" Type="http://schemas.openxmlformats.org/officeDocument/2006/relationships/image" Target="../media/image4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4" Type="http://schemas.openxmlformats.org/officeDocument/2006/relationships/image" Target="../media/image6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75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image" Target="../media/image91.wmf"/><Relationship Id="rId7" Type="http://schemas.openxmlformats.org/officeDocument/2006/relationships/image" Target="../media/image95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7.wmf"/><Relationship Id="rId7" Type="http://schemas.openxmlformats.org/officeDocument/2006/relationships/image" Target="../media/image99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8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2.wmf"/><Relationship Id="rId7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89.wmf"/><Relationship Id="rId6" Type="http://schemas.openxmlformats.org/officeDocument/2006/relationships/image" Target="../media/image98.wmf"/><Relationship Id="rId5" Type="http://schemas.openxmlformats.org/officeDocument/2006/relationships/image" Target="../media/image103.wmf"/><Relationship Id="rId4" Type="http://schemas.openxmlformats.org/officeDocument/2006/relationships/image" Target="../media/image9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e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19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26.wmf"/><Relationship Id="rId1" Type="http://schemas.openxmlformats.org/officeDocument/2006/relationships/image" Target="../media/image125.emf"/><Relationship Id="rId4" Type="http://schemas.openxmlformats.org/officeDocument/2006/relationships/image" Target="../media/image127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129.wmf"/><Relationship Id="rId7" Type="http://schemas.openxmlformats.org/officeDocument/2006/relationships/image" Target="../media/image133.wmf"/><Relationship Id="rId2" Type="http://schemas.openxmlformats.org/officeDocument/2006/relationships/image" Target="../media/image128.wmf"/><Relationship Id="rId1" Type="http://schemas.openxmlformats.org/officeDocument/2006/relationships/image" Target="../media/image119.wmf"/><Relationship Id="rId6" Type="http://schemas.openxmlformats.org/officeDocument/2006/relationships/image" Target="../media/image132.wmf"/><Relationship Id="rId11" Type="http://schemas.openxmlformats.org/officeDocument/2006/relationships/image" Target="../media/image137.wmf"/><Relationship Id="rId5" Type="http://schemas.openxmlformats.org/officeDocument/2006/relationships/image" Target="../media/image131.wmf"/><Relationship Id="rId10" Type="http://schemas.openxmlformats.org/officeDocument/2006/relationships/image" Target="../media/image136.wmf"/><Relationship Id="rId4" Type="http://schemas.openxmlformats.org/officeDocument/2006/relationships/image" Target="../media/image130.wmf"/><Relationship Id="rId9" Type="http://schemas.openxmlformats.org/officeDocument/2006/relationships/image" Target="../media/image1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Relationship Id="rId4" Type="http://schemas.openxmlformats.org/officeDocument/2006/relationships/image" Target="../media/image145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46.wmf"/><Relationship Id="rId1" Type="http://schemas.openxmlformats.org/officeDocument/2006/relationships/image" Target="../media/image119.wmf"/><Relationship Id="rId6" Type="http://schemas.openxmlformats.org/officeDocument/2006/relationships/image" Target="../media/image147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19.wmf"/><Relationship Id="rId1" Type="http://schemas.openxmlformats.org/officeDocument/2006/relationships/image" Target="../media/image148.wmf"/><Relationship Id="rId6" Type="http://schemas.openxmlformats.org/officeDocument/2006/relationships/image" Target="../media/image149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image" Target="../media/image152.wmf"/><Relationship Id="rId7" Type="http://schemas.openxmlformats.org/officeDocument/2006/relationships/image" Target="../media/image123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6" Type="http://schemas.openxmlformats.org/officeDocument/2006/relationships/image" Target="../media/image122.wmf"/><Relationship Id="rId5" Type="http://schemas.openxmlformats.org/officeDocument/2006/relationships/image" Target="../media/image121.wmf"/><Relationship Id="rId10" Type="http://schemas.openxmlformats.org/officeDocument/2006/relationships/image" Target="../media/image155.wmf"/><Relationship Id="rId4" Type="http://schemas.openxmlformats.org/officeDocument/2006/relationships/image" Target="../media/image119.wmf"/><Relationship Id="rId9" Type="http://schemas.openxmlformats.org/officeDocument/2006/relationships/image" Target="../media/image154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image" Target="../media/image156.wmf"/><Relationship Id="rId7" Type="http://schemas.openxmlformats.org/officeDocument/2006/relationships/image" Target="../media/image123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6" Type="http://schemas.openxmlformats.org/officeDocument/2006/relationships/image" Target="../media/image122.wmf"/><Relationship Id="rId5" Type="http://schemas.openxmlformats.org/officeDocument/2006/relationships/image" Target="../media/image121.wmf"/><Relationship Id="rId4" Type="http://schemas.openxmlformats.org/officeDocument/2006/relationships/image" Target="../media/image15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wmf"/><Relationship Id="rId7" Type="http://schemas.openxmlformats.org/officeDocument/2006/relationships/image" Target="../media/image30.e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0" Type="http://schemas.openxmlformats.org/officeDocument/2006/relationships/image" Target="../media/image33.w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161.wmf"/><Relationship Id="rId2" Type="http://schemas.openxmlformats.org/officeDocument/2006/relationships/image" Target="../media/image158.wmf"/><Relationship Id="rId1" Type="http://schemas.openxmlformats.org/officeDocument/2006/relationships/image" Target="../media/image156.wmf"/><Relationship Id="rId6" Type="http://schemas.openxmlformats.org/officeDocument/2006/relationships/image" Target="../media/image150.wmf"/><Relationship Id="rId5" Type="http://schemas.openxmlformats.org/officeDocument/2006/relationships/image" Target="../media/image160.wmf"/><Relationship Id="rId4" Type="http://schemas.openxmlformats.org/officeDocument/2006/relationships/image" Target="../media/image108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4" Type="http://schemas.openxmlformats.org/officeDocument/2006/relationships/image" Target="../media/image165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5" Type="http://schemas.openxmlformats.org/officeDocument/2006/relationships/image" Target="../media/image170.emf"/><Relationship Id="rId4" Type="http://schemas.openxmlformats.org/officeDocument/2006/relationships/image" Target="../media/image169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image" Target="../media/image21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image" Target="../media/image180.emf"/><Relationship Id="rId4" Type="http://schemas.openxmlformats.org/officeDocument/2006/relationships/image" Target="../media/image183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image" Target="../media/image18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wmf"/><Relationship Id="rId1" Type="http://schemas.openxmlformats.org/officeDocument/2006/relationships/image" Target="../media/image36.emf"/><Relationship Id="rId6" Type="http://schemas.openxmlformats.org/officeDocument/2006/relationships/image" Target="../media/image33.w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47.wmf"/><Relationship Id="rId4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6.wmf"/><Relationship Id="rId4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10.wmf"/><Relationship Id="rId7" Type="http://schemas.openxmlformats.org/officeDocument/2006/relationships/image" Target="../media/image43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42.wmf"/><Relationship Id="rId5" Type="http://schemas.openxmlformats.org/officeDocument/2006/relationships/image" Target="../media/image45.wmf"/><Relationship Id="rId4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A26381D-C9E9-4EAD-82AC-CE7A7F4FEE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0749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37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DCCC995-1513-4D8F-AB10-85968C90F8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7151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C428FA-F99A-4B40-B8FA-36BC72003FC0}" type="slidenum">
              <a:rPr lang="zh-CN" altLang="en-US"/>
              <a:pPr algn="r"/>
              <a:t>67</a:t>
            </a:fld>
            <a:endParaRPr lang="en-US" altLang="zh-CN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7449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F5D4D76-7BFD-468A-AAC0-2D45E4F02A2A}" type="slidenum">
              <a:rPr lang="zh-CN" altLang="en-US"/>
              <a:pPr algn="r"/>
              <a:t>80</a:t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1809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143000" y="628650"/>
            <a:ext cx="8012113" cy="2571750"/>
            <a:chOff x="720" y="396"/>
            <a:chExt cx="5047" cy="1620"/>
          </a:xfrm>
        </p:grpSpPr>
        <p:sp>
          <p:nvSpPr>
            <p:cNvPr id="5" name="Rectangle 18"/>
            <p:cNvSpPr>
              <a:spLocks noChangeArrowheads="1"/>
            </p:cNvSpPr>
            <p:nvPr userDrawn="1"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panose="02010600030101010101" pitchFamily="2" charset="-122"/>
              </a:endParaRPr>
            </a:p>
          </p:txBody>
        </p:sp>
        <p:sp>
          <p:nvSpPr>
            <p:cNvPr id="6" name="Rectangle 28"/>
            <p:cNvSpPr>
              <a:spLocks noChangeArrowheads="1"/>
            </p:cNvSpPr>
            <p:nvPr userDrawn="1"/>
          </p:nvSpPr>
          <p:spPr bwMode="gray">
            <a:xfrm>
              <a:off x="720" y="1440"/>
              <a:ext cx="576" cy="57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panose="02010600030101010101" pitchFamily="2" charset="-122"/>
              </a:endParaRPr>
            </a:p>
          </p:txBody>
        </p:sp>
      </p:grpSp>
      <p:sp>
        <p:nvSpPr>
          <p:cNvPr id="7" name="Rectangle 17"/>
          <p:cNvSpPr>
            <a:spLocks noChangeArrowheads="1"/>
          </p:cNvSpPr>
          <p:nvPr/>
        </p:nvSpPr>
        <p:spPr bwMode="gray">
          <a:xfrm>
            <a:off x="1130300" y="3141663"/>
            <a:ext cx="8013700" cy="574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gray">
          <a:xfrm>
            <a:off x="573088" y="2520950"/>
            <a:ext cx="576262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gray">
          <a:xfrm>
            <a:off x="1716088" y="628650"/>
            <a:ext cx="566737" cy="6365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gray">
          <a:xfrm>
            <a:off x="2278063" y="0"/>
            <a:ext cx="585787" cy="635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gray">
          <a:xfrm>
            <a:off x="2281238" y="628650"/>
            <a:ext cx="585787" cy="631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gray">
          <a:xfrm>
            <a:off x="1141413" y="1262063"/>
            <a:ext cx="574675" cy="625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gray">
          <a:xfrm>
            <a:off x="1716088" y="1263650"/>
            <a:ext cx="566737" cy="6223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4" name="Rectangle 25"/>
          <p:cNvSpPr>
            <a:spLocks noChangeArrowheads="1"/>
          </p:cNvSpPr>
          <p:nvPr/>
        </p:nvSpPr>
        <p:spPr bwMode="gray">
          <a:xfrm>
            <a:off x="573088" y="1885950"/>
            <a:ext cx="576262" cy="644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gray">
          <a:xfrm>
            <a:off x="1141413" y="1885950"/>
            <a:ext cx="576262" cy="6445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gray">
          <a:xfrm>
            <a:off x="0" y="2528888"/>
            <a:ext cx="574675" cy="6334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1800225"/>
            <a:ext cx="6629400" cy="1012825"/>
          </a:xfrm>
        </p:spPr>
        <p:txBody>
          <a:bodyPr/>
          <a:lstStyle>
            <a:lvl1pPr algn="ctr">
              <a:defRPr sz="3600" i="1">
                <a:latin typeface="Verdana" panose="020B0604030504040204" pitchFamily="34" charset="0"/>
              </a:defRPr>
            </a:lvl1pPr>
          </a:lstStyle>
          <a:p>
            <a:pPr lvl="0"/>
            <a:r>
              <a:rPr lang="en-US" altLang="zh-CN" noProof="0" smtClean="0"/>
              <a:t>Click to edit Master </a:t>
            </a:r>
            <a:br>
              <a:rPr lang="en-US" altLang="zh-CN" noProof="0" smtClean="0"/>
            </a:br>
            <a:r>
              <a:rPr lang="en-US" altLang="zh-CN" noProof="0" smtClean="0"/>
              <a:t>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3276600"/>
            <a:ext cx="6324600" cy="381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17345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10241B-2A76-4E6E-A244-6E3E7191D3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391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22FEC3-2DA2-4F11-AE4A-CA32BBF1BB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4425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20451-4891-477F-8DEC-ABE7CB2DBC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2048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28725"/>
            <a:ext cx="4038600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29063"/>
            <a:ext cx="4038600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105EB-78D2-425C-ACCF-6BFA7F2424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8906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28725"/>
            <a:ext cx="4038600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28725"/>
            <a:ext cx="4038600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29063"/>
            <a:ext cx="4038600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29063"/>
            <a:ext cx="4038600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DAABB-87B8-4781-9E06-72F59CD457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84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6019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AB5314-B8D0-4544-A621-68F3DB1F5B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050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24827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05086-0CBB-4406-ABDD-16C35ED25F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269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44937-411D-49F7-9503-360DBA5DF0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60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B9CDF-4E12-4BA1-94D8-B402E57700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51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BD3BC-D164-46FF-AD71-B213D44421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0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32B84-0FB8-4694-A265-E6ACD13F76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372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776F7-67BB-4A51-A40F-0A6FC35F54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88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30AB8A-CC5D-4660-813F-14903AF744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740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C9B3E-09B6-4351-838E-DDAE7353C7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444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E1825-1CB4-4C4C-8C8E-90EF81E2CF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08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6E228B6-2F6B-484E-B7EA-2A4F3DED0D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031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032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033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034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6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oleObject" Target="../embeddings/oleObject35.bin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4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3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45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11" Type="http://schemas.openxmlformats.org/officeDocument/2006/relationships/image" Target="../media/image44.wmf"/><Relationship Id="rId5" Type="http://schemas.openxmlformats.org/officeDocument/2006/relationships/oleObject" Target="../embeddings/oleObject37.bin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9.bin"/><Relationship Id="rId14" Type="http://schemas.openxmlformats.org/officeDocument/2006/relationships/oleObject" Target="../embeddings/oleObject4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43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6.bin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2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42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51.bin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10.wmf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5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46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42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5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1.wmf"/><Relationship Id="rId18" Type="http://schemas.openxmlformats.org/officeDocument/2006/relationships/oleObject" Target="../embeddings/oleObject68.bin"/><Relationship Id="rId3" Type="http://schemas.openxmlformats.org/officeDocument/2006/relationships/oleObject" Target="../embeddings/oleObject59.bin"/><Relationship Id="rId21" Type="http://schemas.openxmlformats.org/officeDocument/2006/relationships/oleObject" Target="../embeddings/oleObject70.bin"/><Relationship Id="rId7" Type="http://schemas.openxmlformats.org/officeDocument/2006/relationships/oleObject" Target="../embeddings/oleObject61.bin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4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7.bin"/><Relationship Id="rId20" Type="http://schemas.openxmlformats.org/officeDocument/2006/relationships/oleObject" Target="../embeddings/oleObject69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64.bin"/><Relationship Id="rId24" Type="http://schemas.openxmlformats.org/officeDocument/2006/relationships/oleObject" Target="../embeddings/oleObject72.bin"/><Relationship Id="rId5" Type="http://schemas.openxmlformats.org/officeDocument/2006/relationships/oleObject" Target="../embeddings/oleObject60.bin"/><Relationship Id="rId15" Type="http://schemas.openxmlformats.org/officeDocument/2006/relationships/image" Target="../media/image45.wmf"/><Relationship Id="rId23" Type="http://schemas.openxmlformats.org/officeDocument/2006/relationships/image" Target="../media/image50.wmf"/><Relationship Id="rId10" Type="http://schemas.openxmlformats.org/officeDocument/2006/relationships/oleObject" Target="../embeddings/oleObject63.bin"/><Relationship Id="rId19" Type="http://schemas.openxmlformats.org/officeDocument/2006/relationships/image" Target="../media/image43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62.bin"/><Relationship Id="rId14" Type="http://schemas.openxmlformats.org/officeDocument/2006/relationships/oleObject" Target="../embeddings/oleObject66.bin"/><Relationship Id="rId22" Type="http://schemas.openxmlformats.org/officeDocument/2006/relationships/oleObject" Target="../embeddings/oleObject7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79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wmf"/><Relationship Id="rId11" Type="http://schemas.openxmlformats.org/officeDocument/2006/relationships/image" Target="../media/image44.wmf"/><Relationship Id="rId5" Type="http://schemas.openxmlformats.org/officeDocument/2006/relationships/oleObject" Target="../embeddings/oleObject74.bin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77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76.bin"/><Relationship Id="rId14" Type="http://schemas.openxmlformats.org/officeDocument/2006/relationships/oleObject" Target="../embeddings/oleObject8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1.wmf"/><Relationship Id="rId18" Type="http://schemas.openxmlformats.org/officeDocument/2006/relationships/oleObject" Target="../embeddings/oleObject90.bin"/><Relationship Id="rId3" Type="http://schemas.openxmlformats.org/officeDocument/2006/relationships/oleObject" Target="../embeddings/oleObject81.bin"/><Relationship Id="rId21" Type="http://schemas.openxmlformats.org/officeDocument/2006/relationships/oleObject" Target="../embeddings/oleObject92.bin"/><Relationship Id="rId7" Type="http://schemas.openxmlformats.org/officeDocument/2006/relationships/oleObject" Target="../embeddings/oleObject83.bin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4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9.bin"/><Relationship Id="rId20" Type="http://schemas.openxmlformats.org/officeDocument/2006/relationships/oleObject" Target="../embeddings/oleObject91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86.bin"/><Relationship Id="rId24" Type="http://schemas.openxmlformats.org/officeDocument/2006/relationships/oleObject" Target="../embeddings/oleObject94.bin"/><Relationship Id="rId5" Type="http://schemas.openxmlformats.org/officeDocument/2006/relationships/oleObject" Target="../embeddings/oleObject82.bin"/><Relationship Id="rId15" Type="http://schemas.openxmlformats.org/officeDocument/2006/relationships/image" Target="../media/image45.wmf"/><Relationship Id="rId23" Type="http://schemas.openxmlformats.org/officeDocument/2006/relationships/image" Target="../media/image53.wmf"/><Relationship Id="rId10" Type="http://schemas.openxmlformats.org/officeDocument/2006/relationships/oleObject" Target="../embeddings/oleObject85.bin"/><Relationship Id="rId19" Type="http://schemas.openxmlformats.org/officeDocument/2006/relationships/image" Target="../media/image43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84.bin"/><Relationship Id="rId14" Type="http://schemas.openxmlformats.org/officeDocument/2006/relationships/oleObject" Target="../embeddings/oleObject88.bin"/><Relationship Id="rId22" Type="http://schemas.openxmlformats.org/officeDocument/2006/relationships/oleObject" Target="../embeddings/oleObject9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wmf"/><Relationship Id="rId11" Type="http://schemas.openxmlformats.org/officeDocument/2006/relationships/image" Target="../media/image54.wmf"/><Relationship Id="rId5" Type="http://schemas.openxmlformats.org/officeDocument/2006/relationships/oleObject" Target="../embeddings/oleObject96.bin"/><Relationship Id="rId10" Type="http://schemas.openxmlformats.org/officeDocument/2006/relationships/oleObject" Target="../embeddings/oleObject98.bin"/><Relationship Id="rId4" Type="http://schemas.openxmlformats.org/officeDocument/2006/relationships/image" Target="../media/image45.wmf"/><Relationship Id="rId9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4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4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110.bin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60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59.e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3" Type="http://schemas.openxmlformats.org/officeDocument/2006/relationships/oleObject" Target="../embeddings/oleObject111.bin"/><Relationship Id="rId7" Type="http://schemas.openxmlformats.org/officeDocument/2006/relationships/image" Target="../media/image45.wmf"/><Relationship Id="rId12" Type="http://schemas.openxmlformats.org/officeDocument/2006/relationships/image" Target="../media/image64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43.wmf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114.bin"/><Relationship Id="rId4" Type="http://schemas.openxmlformats.org/officeDocument/2006/relationships/image" Target="../media/image62.wmf"/><Relationship Id="rId9" Type="http://schemas.openxmlformats.org/officeDocument/2006/relationships/image" Target="../media/image4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116.bin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118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120.bin"/><Relationship Id="rId7" Type="http://schemas.openxmlformats.org/officeDocument/2006/relationships/image" Target="../media/image76.png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126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4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123.bin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5.bin"/><Relationship Id="rId10" Type="http://schemas.openxmlformats.org/officeDocument/2006/relationships/image" Target="../media/image4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43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8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87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oleObject" Target="../embeddings/oleObject135.bin"/><Relationship Id="rId18" Type="http://schemas.openxmlformats.org/officeDocument/2006/relationships/image" Target="../media/image96.wmf"/><Relationship Id="rId3" Type="http://schemas.openxmlformats.org/officeDocument/2006/relationships/oleObject" Target="../embeddings/oleObject130.bin"/><Relationship Id="rId7" Type="http://schemas.openxmlformats.org/officeDocument/2006/relationships/oleObject" Target="../embeddings/oleObject132.bin"/><Relationship Id="rId12" Type="http://schemas.openxmlformats.org/officeDocument/2006/relationships/image" Target="../media/image93.wmf"/><Relationship Id="rId17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5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134.bin"/><Relationship Id="rId5" Type="http://schemas.openxmlformats.org/officeDocument/2006/relationships/oleObject" Target="../embeddings/oleObject131.bin"/><Relationship Id="rId15" Type="http://schemas.openxmlformats.org/officeDocument/2006/relationships/oleObject" Target="../embeddings/oleObject136.bin"/><Relationship Id="rId10" Type="http://schemas.openxmlformats.org/officeDocument/2006/relationships/image" Target="../media/image92.wmf"/><Relationship Id="rId4" Type="http://schemas.openxmlformats.org/officeDocument/2006/relationships/image" Target="../media/image89.wmf"/><Relationship Id="rId9" Type="http://schemas.openxmlformats.org/officeDocument/2006/relationships/oleObject" Target="../embeddings/oleObject133.bin"/><Relationship Id="rId14" Type="http://schemas.openxmlformats.org/officeDocument/2006/relationships/image" Target="../media/image9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143.bin"/><Relationship Id="rId18" Type="http://schemas.openxmlformats.org/officeDocument/2006/relationships/image" Target="../media/image100.wmf"/><Relationship Id="rId3" Type="http://schemas.openxmlformats.org/officeDocument/2006/relationships/oleObject" Target="../embeddings/oleObject138.bin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92.wmf"/><Relationship Id="rId17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142.bin"/><Relationship Id="rId5" Type="http://schemas.openxmlformats.org/officeDocument/2006/relationships/oleObject" Target="../embeddings/oleObject139.bin"/><Relationship Id="rId15" Type="http://schemas.openxmlformats.org/officeDocument/2006/relationships/oleObject" Target="../embeddings/oleObject144.bin"/><Relationship Id="rId10" Type="http://schemas.openxmlformats.org/officeDocument/2006/relationships/image" Target="../media/image91.wmf"/><Relationship Id="rId4" Type="http://schemas.openxmlformats.org/officeDocument/2006/relationships/image" Target="../media/image89.wmf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98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13" Type="http://schemas.openxmlformats.org/officeDocument/2006/relationships/image" Target="../media/image103.wmf"/><Relationship Id="rId18" Type="http://schemas.openxmlformats.org/officeDocument/2006/relationships/oleObject" Target="../embeddings/oleObject153.bin"/><Relationship Id="rId3" Type="http://schemas.openxmlformats.org/officeDocument/2006/relationships/image" Target="../media/image106.png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150.bin"/><Relationship Id="rId17" Type="http://schemas.openxmlformats.org/officeDocument/2006/relationships/image" Target="../media/image10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2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91.wmf"/><Relationship Id="rId5" Type="http://schemas.openxmlformats.org/officeDocument/2006/relationships/image" Target="../media/image89.wmf"/><Relationship Id="rId15" Type="http://schemas.openxmlformats.org/officeDocument/2006/relationships/image" Target="../media/image98.wmf"/><Relationship Id="rId10" Type="http://schemas.openxmlformats.org/officeDocument/2006/relationships/oleObject" Target="../embeddings/oleObject149.bin"/><Relationship Id="rId19" Type="http://schemas.openxmlformats.org/officeDocument/2006/relationships/image" Target="../media/image105.wmf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02.wmf"/><Relationship Id="rId14" Type="http://schemas.openxmlformats.org/officeDocument/2006/relationships/oleObject" Target="../embeddings/oleObject15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158.bin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110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157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13" Type="http://schemas.openxmlformats.org/officeDocument/2006/relationships/image" Target="../media/image116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163.bin"/><Relationship Id="rId2" Type="http://schemas.openxmlformats.org/officeDocument/2006/relationships/tags" Target="../tags/tag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115.wmf"/><Relationship Id="rId5" Type="http://schemas.openxmlformats.org/officeDocument/2006/relationships/image" Target="../media/image112.emf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114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8.png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164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69.bin"/><Relationship Id="rId5" Type="http://schemas.openxmlformats.org/officeDocument/2006/relationships/oleObject" Target="../embeddings/oleObject166.bin"/><Relationship Id="rId10" Type="http://schemas.openxmlformats.org/officeDocument/2006/relationships/image" Target="../media/image122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68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74.bin"/><Relationship Id="rId5" Type="http://schemas.openxmlformats.org/officeDocument/2006/relationships/oleObject" Target="../embeddings/oleObject171.bin"/><Relationship Id="rId10" Type="http://schemas.openxmlformats.org/officeDocument/2006/relationships/image" Target="../media/image123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7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75.bin"/><Relationship Id="rId7" Type="http://schemas.openxmlformats.org/officeDocument/2006/relationships/oleObject" Target="../embeddings/oleObject1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176.bin"/><Relationship Id="rId10" Type="http://schemas.openxmlformats.org/officeDocument/2006/relationships/image" Target="../media/image127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178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oleObject" Target="../embeddings/oleObject184.bin"/><Relationship Id="rId18" Type="http://schemas.openxmlformats.org/officeDocument/2006/relationships/image" Target="../media/image134.wmf"/><Relationship Id="rId3" Type="http://schemas.openxmlformats.org/officeDocument/2006/relationships/oleObject" Target="../embeddings/oleObject179.bin"/><Relationship Id="rId21" Type="http://schemas.openxmlformats.org/officeDocument/2006/relationships/oleObject" Target="../embeddings/oleObject188.bin"/><Relationship Id="rId7" Type="http://schemas.openxmlformats.org/officeDocument/2006/relationships/oleObject" Target="../embeddings/oleObject181.bin"/><Relationship Id="rId12" Type="http://schemas.openxmlformats.org/officeDocument/2006/relationships/image" Target="../media/image131.wmf"/><Relationship Id="rId17" Type="http://schemas.openxmlformats.org/officeDocument/2006/relationships/oleObject" Target="../embeddings/oleObject18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3.wmf"/><Relationship Id="rId20" Type="http://schemas.openxmlformats.org/officeDocument/2006/relationships/image" Target="../media/image135.w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183.bin"/><Relationship Id="rId24" Type="http://schemas.openxmlformats.org/officeDocument/2006/relationships/image" Target="../media/image137.wmf"/><Relationship Id="rId5" Type="http://schemas.openxmlformats.org/officeDocument/2006/relationships/oleObject" Target="../embeddings/oleObject180.bin"/><Relationship Id="rId15" Type="http://schemas.openxmlformats.org/officeDocument/2006/relationships/oleObject" Target="../embeddings/oleObject185.bin"/><Relationship Id="rId23" Type="http://schemas.openxmlformats.org/officeDocument/2006/relationships/oleObject" Target="../embeddings/oleObject189.bin"/><Relationship Id="rId10" Type="http://schemas.openxmlformats.org/officeDocument/2006/relationships/image" Target="../media/image130.wmf"/><Relationship Id="rId19" Type="http://schemas.openxmlformats.org/officeDocument/2006/relationships/oleObject" Target="../embeddings/oleObject187.bin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182.bin"/><Relationship Id="rId14" Type="http://schemas.openxmlformats.org/officeDocument/2006/relationships/image" Target="../media/image132.wmf"/><Relationship Id="rId22" Type="http://schemas.openxmlformats.org/officeDocument/2006/relationships/image" Target="../media/image136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190.bin"/><Relationship Id="rId7" Type="http://schemas.openxmlformats.org/officeDocument/2006/relationships/oleObject" Target="../embeddings/oleObject19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138.wmf"/><Relationship Id="rId9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45.wmf"/><Relationship Id="rId4" Type="http://schemas.openxmlformats.org/officeDocument/2006/relationships/image" Target="../media/image142.wmf"/><Relationship Id="rId9" Type="http://schemas.openxmlformats.org/officeDocument/2006/relationships/oleObject" Target="../embeddings/oleObject196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202.bin"/><Relationship Id="rId3" Type="http://schemas.openxmlformats.org/officeDocument/2006/relationships/oleObject" Target="../embeddings/oleObject197.bin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201.bin"/><Relationship Id="rId5" Type="http://schemas.openxmlformats.org/officeDocument/2006/relationships/oleObject" Target="../embeddings/oleObject198.bin"/><Relationship Id="rId10" Type="http://schemas.openxmlformats.org/officeDocument/2006/relationships/image" Target="../media/image122.wmf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147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oleObject" Target="../embeddings/oleObject208.bin"/><Relationship Id="rId3" Type="http://schemas.openxmlformats.org/officeDocument/2006/relationships/oleObject" Target="../embeddings/oleObject203.bin"/><Relationship Id="rId7" Type="http://schemas.openxmlformats.org/officeDocument/2006/relationships/oleObject" Target="../embeddings/oleObject205.bin"/><Relationship Id="rId12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9.wmf"/><Relationship Id="rId11" Type="http://schemas.openxmlformats.org/officeDocument/2006/relationships/oleObject" Target="../embeddings/oleObject207.bin"/><Relationship Id="rId5" Type="http://schemas.openxmlformats.org/officeDocument/2006/relationships/oleObject" Target="../embeddings/oleObject204.bin"/><Relationship Id="rId10" Type="http://schemas.openxmlformats.org/officeDocument/2006/relationships/image" Target="../media/image122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206.bin"/><Relationship Id="rId14" Type="http://schemas.openxmlformats.org/officeDocument/2006/relationships/image" Target="../media/image149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13" Type="http://schemas.openxmlformats.org/officeDocument/2006/relationships/oleObject" Target="../embeddings/oleObject214.bin"/><Relationship Id="rId18" Type="http://schemas.openxmlformats.org/officeDocument/2006/relationships/image" Target="../media/image153.wmf"/><Relationship Id="rId3" Type="http://schemas.openxmlformats.org/officeDocument/2006/relationships/oleObject" Target="../embeddings/oleObject209.bin"/><Relationship Id="rId21" Type="http://schemas.openxmlformats.org/officeDocument/2006/relationships/oleObject" Target="../embeddings/oleObject218.bin"/><Relationship Id="rId7" Type="http://schemas.openxmlformats.org/officeDocument/2006/relationships/oleObject" Target="../embeddings/oleObject211.bin"/><Relationship Id="rId12" Type="http://schemas.openxmlformats.org/officeDocument/2006/relationships/image" Target="../media/image121.wmf"/><Relationship Id="rId17" Type="http://schemas.openxmlformats.org/officeDocument/2006/relationships/oleObject" Target="../embeddings/oleObject2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3.wmf"/><Relationship Id="rId20" Type="http://schemas.openxmlformats.org/officeDocument/2006/relationships/image" Target="../media/image154.wmf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1.wmf"/><Relationship Id="rId11" Type="http://schemas.openxmlformats.org/officeDocument/2006/relationships/oleObject" Target="../embeddings/oleObject213.bin"/><Relationship Id="rId5" Type="http://schemas.openxmlformats.org/officeDocument/2006/relationships/oleObject" Target="../embeddings/oleObject210.bin"/><Relationship Id="rId15" Type="http://schemas.openxmlformats.org/officeDocument/2006/relationships/oleObject" Target="../embeddings/oleObject215.bin"/><Relationship Id="rId10" Type="http://schemas.openxmlformats.org/officeDocument/2006/relationships/image" Target="../media/image119.wmf"/><Relationship Id="rId19" Type="http://schemas.openxmlformats.org/officeDocument/2006/relationships/oleObject" Target="../embeddings/oleObject217.bin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212.bin"/><Relationship Id="rId14" Type="http://schemas.openxmlformats.org/officeDocument/2006/relationships/image" Target="../media/image122.wmf"/><Relationship Id="rId22" Type="http://schemas.openxmlformats.org/officeDocument/2006/relationships/image" Target="../media/image155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5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2.emf"/><Relationship Id="rId4" Type="http://schemas.openxmlformats.org/officeDocument/2006/relationships/image" Target="../media/image10.wmf"/><Relationship Id="rId9" Type="http://schemas.openxmlformats.org/officeDocument/2006/relationships/image" Target="../media/image11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220.bin"/><Relationship Id="rId7" Type="http://schemas.openxmlformats.org/officeDocument/2006/relationships/oleObject" Target="../embeddings/oleObject222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224.bin"/><Relationship Id="rId5" Type="http://schemas.openxmlformats.org/officeDocument/2006/relationships/oleObject" Target="../embeddings/oleObject221.bin"/><Relationship Id="rId10" Type="http://schemas.openxmlformats.org/officeDocument/2006/relationships/image" Target="../media/image110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223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13" Type="http://schemas.openxmlformats.org/officeDocument/2006/relationships/oleObject" Target="../embeddings/oleObject230.bin"/><Relationship Id="rId18" Type="http://schemas.openxmlformats.org/officeDocument/2006/relationships/image" Target="../media/image150.wmf"/><Relationship Id="rId3" Type="http://schemas.openxmlformats.org/officeDocument/2006/relationships/oleObject" Target="../embeddings/oleObject225.bin"/><Relationship Id="rId7" Type="http://schemas.openxmlformats.org/officeDocument/2006/relationships/oleObject" Target="../embeddings/oleObject227.bin"/><Relationship Id="rId12" Type="http://schemas.openxmlformats.org/officeDocument/2006/relationships/image" Target="../media/image121.wmf"/><Relationship Id="rId17" Type="http://schemas.openxmlformats.org/officeDocument/2006/relationships/oleObject" Target="../embeddings/oleObject2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3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229.bin"/><Relationship Id="rId5" Type="http://schemas.openxmlformats.org/officeDocument/2006/relationships/oleObject" Target="../embeddings/oleObject226.bin"/><Relationship Id="rId15" Type="http://schemas.openxmlformats.org/officeDocument/2006/relationships/oleObject" Target="../embeddings/oleObject231.bin"/><Relationship Id="rId10" Type="http://schemas.openxmlformats.org/officeDocument/2006/relationships/image" Target="../media/image157.wmf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228.bin"/><Relationship Id="rId14" Type="http://schemas.openxmlformats.org/officeDocument/2006/relationships/image" Target="../media/image122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13" Type="http://schemas.openxmlformats.org/officeDocument/2006/relationships/oleObject" Target="../embeddings/oleObject238.bin"/><Relationship Id="rId3" Type="http://schemas.openxmlformats.org/officeDocument/2006/relationships/oleObject" Target="../embeddings/oleObject233.bin"/><Relationship Id="rId7" Type="http://schemas.openxmlformats.org/officeDocument/2006/relationships/oleObject" Target="../embeddings/oleObject235.bin"/><Relationship Id="rId12" Type="http://schemas.openxmlformats.org/officeDocument/2006/relationships/image" Target="../media/image16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.w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58.wmf"/><Relationship Id="rId11" Type="http://schemas.openxmlformats.org/officeDocument/2006/relationships/oleObject" Target="../embeddings/oleObject237.bin"/><Relationship Id="rId5" Type="http://schemas.openxmlformats.org/officeDocument/2006/relationships/oleObject" Target="../embeddings/oleObject234.bin"/><Relationship Id="rId15" Type="http://schemas.openxmlformats.org/officeDocument/2006/relationships/oleObject" Target="../embeddings/oleObject239.bin"/><Relationship Id="rId10" Type="http://schemas.openxmlformats.org/officeDocument/2006/relationships/image" Target="../media/image108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150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oleObject" Target="../embeddings/oleObject240.bin"/><Relationship Id="rId7" Type="http://schemas.openxmlformats.org/officeDocument/2006/relationships/oleObject" Target="../embeddings/oleObject2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241.bin"/><Relationship Id="rId10" Type="http://schemas.openxmlformats.org/officeDocument/2006/relationships/image" Target="../media/image165.wmf"/><Relationship Id="rId4" Type="http://schemas.openxmlformats.org/officeDocument/2006/relationships/image" Target="../media/image162.wmf"/><Relationship Id="rId9" Type="http://schemas.openxmlformats.org/officeDocument/2006/relationships/oleObject" Target="../embeddings/oleObject24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244.bin"/><Relationship Id="rId7" Type="http://schemas.openxmlformats.org/officeDocument/2006/relationships/oleObject" Target="../embeddings/oleObject246.bin"/><Relationship Id="rId12" Type="http://schemas.openxmlformats.org/officeDocument/2006/relationships/image" Target="../media/image1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248.bin"/><Relationship Id="rId5" Type="http://schemas.openxmlformats.org/officeDocument/2006/relationships/oleObject" Target="../embeddings/oleObject245.bin"/><Relationship Id="rId10" Type="http://schemas.openxmlformats.org/officeDocument/2006/relationships/image" Target="../media/image169.wmf"/><Relationship Id="rId4" Type="http://schemas.openxmlformats.org/officeDocument/2006/relationships/image" Target="../media/image166.wmf"/><Relationship Id="rId9" Type="http://schemas.openxmlformats.org/officeDocument/2006/relationships/oleObject" Target="../embeddings/oleObject247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oleObject" Target="../embeddings/oleObject249.bin"/><Relationship Id="rId7" Type="http://schemas.openxmlformats.org/officeDocument/2006/relationships/oleObject" Target="../embeddings/oleObject251.bin"/><Relationship Id="rId12" Type="http://schemas.openxmlformats.org/officeDocument/2006/relationships/image" Target="../media/image1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72.wmf"/><Relationship Id="rId11" Type="http://schemas.openxmlformats.org/officeDocument/2006/relationships/oleObject" Target="../embeddings/oleObject253.bin"/><Relationship Id="rId5" Type="http://schemas.openxmlformats.org/officeDocument/2006/relationships/oleObject" Target="../embeddings/oleObject250.bin"/><Relationship Id="rId10" Type="http://schemas.openxmlformats.org/officeDocument/2006/relationships/image" Target="../media/image173.wmf"/><Relationship Id="rId4" Type="http://schemas.openxmlformats.org/officeDocument/2006/relationships/image" Target="../media/image171.wmf"/><Relationship Id="rId9" Type="http://schemas.openxmlformats.org/officeDocument/2006/relationships/oleObject" Target="../embeddings/oleObject252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4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75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14.bin"/><Relationship Id="rId18" Type="http://schemas.openxmlformats.org/officeDocument/2006/relationships/oleObject" Target="../embeddings/oleObject16.bin"/><Relationship Id="rId3" Type="http://schemas.openxmlformats.org/officeDocument/2006/relationships/oleObject" Target="../embeddings/oleObject9.bin"/><Relationship Id="rId21" Type="http://schemas.openxmlformats.org/officeDocument/2006/relationships/image" Target="../media/image21.wmf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7.wmf"/><Relationship Id="rId1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emf"/><Relationship Id="rId20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6.wmf"/><Relationship Id="rId19" Type="http://schemas.openxmlformats.org/officeDocument/2006/relationships/image" Target="../media/image20.e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8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176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79.emf"/><Relationship Id="rId5" Type="http://schemas.openxmlformats.org/officeDocument/2006/relationships/oleObject" Target="../embeddings/oleObject257.bin"/><Relationship Id="rId4" Type="http://schemas.openxmlformats.org/officeDocument/2006/relationships/image" Target="../media/image21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3" Type="http://schemas.openxmlformats.org/officeDocument/2006/relationships/oleObject" Target="../embeddings/oleObject258.bin"/><Relationship Id="rId7" Type="http://schemas.openxmlformats.org/officeDocument/2006/relationships/oleObject" Target="../embeddings/oleObject2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81.emf"/><Relationship Id="rId5" Type="http://schemas.openxmlformats.org/officeDocument/2006/relationships/oleObject" Target="../embeddings/oleObject259.bin"/><Relationship Id="rId10" Type="http://schemas.openxmlformats.org/officeDocument/2006/relationships/image" Target="../media/image183.emf"/><Relationship Id="rId4" Type="http://schemas.openxmlformats.org/officeDocument/2006/relationships/image" Target="../media/image180.emf"/><Relationship Id="rId9" Type="http://schemas.openxmlformats.org/officeDocument/2006/relationships/oleObject" Target="../embeddings/oleObject261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85.emf"/><Relationship Id="rId5" Type="http://schemas.openxmlformats.org/officeDocument/2006/relationships/oleObject" Target="../embeddings/oleObject263.bin"/><Relationship Id="rId4" Type="http://schemas.openxmlformats.org/officeDocument/2006/relationships/image" Target="../media/image184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31.emf"/><Relationship Id="rId26" Type="http://schemas.openxmlformats.org/officeDocument/2006/relationships/image" Target="../media/image35.wmf"/><Relationship Id="rId3" Type="http://schemas.openxmlformats.org/officeDocument/2006/relationships/oleObject" Target="../embeddings/oleObject18.bin"/><Relationship Id="rId21" Type="http://schemas.openxmlformats.org/officeDocument/2006/relationships/oleObject" Target="../embeddings/oleObject27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8.emf"/><Relationship Id="rId17" Type="http://schemas.openxmlformats.org/officeDocument/2006/relationships/oleObject" Target="../embeddings/oleObject25.bin"/><Relationship Id="rId25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2.bin"/><Relationship Id="rId24" Type="http://schemas.openxmlformats.org/officeDocument/2006/relationships/image" Target="../media/image34.emf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23" Type="http://schemas.openxmlformats.org/officeDocument/2006/relationships/oleObject" Target="../embeddings/oleObject28.bin"/><Relationship Id="rId10" Type="http://schemas.openxmlformats.org/officeDocument/2006/relationships/image" Target="../media/image27.e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24.e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9.emf"/><Relationship Id="rId22" Type="http://schemas.openxmlformats.org/officeDocument/2006/relationships/image" Target="../media/image3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6000" i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激光原理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124199"/>
            <a:ext cx="9143999" cy="59180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eaLnBrk="1" hangingPunct="1"/>
            <a:r>
              <a:rPr lang="en-US" altLang="zh-CN" sz="3200" b="0" dirty="0" smtClean="0">
                <a:solidFill>
                  <a:schemeClr val="tx1"/>
                </a:solidFill>
                <a:ea typeface="宋体" panose="02010600030101010101" pitchFamily="2" charset="-122"/>
              </a:rPr>
              <a:t>        2018-3-30</a:t>
            </a:r>
            <a:endParaRPr lang="zh-CN" altLang="en-US" sz="3200" b="0" dirty="0" smtClean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598"/>
          <a:stretch/>
        </p:blipFill>
        <p:spPr>
          <a:xfrm>
            <a:off x="6309753" y="4190999"/>
            <a:ext cx="2377047" cy="2085976"/>
          </a:xfrm>
          <a:prstGeom prst="rect">
            <a:avLst/>
          </a:prstGeom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716001"/>
            <a:ext cx="4495800" cy="31245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1364476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专题</a:t>
            </a:r>
            <a:r>
              <a:rPr lang="en-US" altLang="zh-CN" sz="3600" dirty="0" smtClean="0"/>
              <a:t>3</a:t>
            </a:r>
            <a:endParaRPr lang="zh-CN" altLang="en-US" sz="3600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8"/>
          <p:cNvSpPr>
            <a:spLocks noChangeArrowheads="1"/>
          </p:cNvSpPr>
          <p:nvPr/>
        </p:nvSpPr>
        <p:spPr bwMode="white">
          <a:xfrm>
            <a:off x="1143000" y="427038"/>
            <a:ext cx="73914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光源的相干体积</a:t>
            </a:r>
          </a:p>
        </p:txBody>
      </p:sp>
      <p:grpSp>
        <p:nvGrpSpPr>
          <p:cNvPr id="417820" name="Group 28"/>
          <p:cNvGrpSpPr>
            <a:grpSpLocks/>
          </p:cNvGrpSpPr>
          <p:nvPr/>
        </p:nvGrpSpPr>
        <p:grpSpPr bwMode="auto">
          <a:xfrm>
            <a:off x="228600" y="2286000"/>
            <a:ext cx="6207125" cy="1084263"/>
            <a:chOff x="352" y="1824"/>
            <a:chExt cx="3910" cy="683"/>
          </a:xfrm>
        </p:grpSpPr>
        <p:graphicFrame>
          <p:nvGraphicFramePr>
            <p:cNvPr id="12312" name="Object 15"/>
            <p:cNvGraphicFramePr>
              <a:graphicFrameLocks noChangeAspect="1"/>
            </p:cNvGraphicFramePr>
            <p:nvPr/>
          </p:nvGraphicFramePr>
          <p:xfrm>
            <a:off x="2304" y="1824"/>
            <a:ext cx="1958" cy="6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0" name="Equation" r:id="rId3" imgW="1323867" imgH="447561" progId="Equation.DSMT4">
                    <p:embed/>
                  </p:oleObj>
                </mc:Choice>
                <mc:Fallback>
                  <p:oleObj name="Equation" r:id="rId3" imgW="1323867" imgH="447561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824"/>
                          <a:ext cx="1958" cy="6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3" name="Text Box 16"/>
            <p:cNvSpPr txBox="1">
              <a:spLocks noChangeArrowheads="1"/>
            </p:cNvSpPr>
            <p:nvPr/>
          </p:nvSpPr>
          <p:spPr bwMode="auto">
            <a:xfrm>
              <a:off x="352" y="1939"/>
              <a:ext cx="193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 b="1" dirty="0" smtClean="0">
                  <a:solidFill>
                    <a:srgbClr val="990099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光源相干面积</a:t>
              </a:r>
              <a:r>
                <a:rPr lang="zh-CN" altLang="en-US" sz="3200" b="1" dirty="0">
                  <a:solidFill>
                    <a:srgbClr val="990099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：</a:t>
              </a:r>
            </a:p>
          </p:txBody>
        </p:sp>
      </p:grpSp>
      <p:grpSp>
        <p:nvGrpSpPr>
          <p:cNvPr id="417819" name="Group 27"/>
          <p:cNvGrpSpPr>
            <a:grpSpLocks/>
          </p:cNvGrpSpPr>
          <p:nvPr/>
        </p:nvGrpSpPr>
        <p:grpSpPr bwMode="auto">
          <a:xfrm>
            <a:off x="228601" y="3581400"/>
            <a:ext cx="8483601" cy="1985963"/>
            <a:chOff x="144" y="2899"/>
            <a:chExt cx="5344" cy="1251"/>
          </a:xfrm>
        </p:grpSpPr>
        <p:graphicFrame>
          <p:nvGraphicFramePr>
            <p:cNvPr id="123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8814749"/>
                </p:ext>
              </p:extLst>
            </p:nvPr>
          </p:nvGraphicFramePr>
          <p:xfrm>
            <a:off x="2289" y="2963"/>
            <a:ext cx="3199" cy="1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1" name="Equation" r:id="rId5" imgW="1942920" imgH="711000" progId="Equation.DSMT4">
                    <p:embed/>
                  </p:oleObj>
                </mc:Choice>
                <mc:Fallback>
                  <p:oleObj name="Equation" r:id="rId5" imgW="1942920" imgH="7110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9" y="2963"/>
                          <a:ext cx="3199" cy="1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11" name="Text Box 17"/>
            <p:cNvSpPr txBox="1">
              <a:spLocks noChangeArrowheads="1"/>
            </p:cNvSpPr>
            <p:nvPr/>
          </p:nvSpPr>
          <p:spPr bwMode="auto">
            <a:xfrm>
              <a:off x="144" y="2899"/>
              <a:ext cx="193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 b="1" dirty="0" smtClean="0">
                  <a:solidFill>
                    <a:srgbClr val="990099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光源相干</a:t>
              </a:r>
              <a:r>
                <a:rPr lang="zh-CN" altLang="en-US" sz="3200" b="1" dirty="0">
                  <a:solidFill>
                    <a:srgbClr val="990099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体积：</a:t>
              </a:r>
            </a:p>
          </p:txBody>
        </p:sp>
      </p:grpSp>
      <p:grpSp>
        <p:nvGrpSpPr>
          <p:cNvPr id="417821" name="Group 29"/>
          <p:cNvGrpSpPr>
            <a:grpSpLocks/>
          </p:cNvGrpSpPr>
          <p:nvPr/>
        </p:nvGrpSpPr>
        <p:grpSpPr bwMode="auto">
          <a:xfrm>
            <a:off x="987425" y="1066800"/>
            <a:ext cx="4448175" cy="1236663"/>
            <a:chOff x="622" y="864"/>
            <a:chExt cx="2802" cy="779"/>
          </a:xfrm>
        </p:grpSpPr>
        <p:sp>
          <p:nvSpPr>
            <p:cNvPr id="12308" name="Text Box 11"/>
            <p:cNvSpPr txBox="1">
              <a:spLocks noChangeArrowheads="1"/>
            </p:cNvSpPr>
            <p:nvPr/>
          </p:nvSpPr>
          <p:spPr bwMode="auto">
            <a:xfrm>
              <a:off x="622" y="1027"/>
              <a:ext cx="14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 b="1">
                  <a:solidFill>
                    <a:srgbClr val="990099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相干长度：</a:t>
              </a:r>
            </a:p>
          </p:txBody>
        </p:sp>
        <p:graphicFrame>
          <p:nvGraphicFramePr>
            <p:cNvPr id="12309" name="Object 24"/>
            <p:cNvGraphicFramePr>
              <a:graphicFrameLocks noChangeAspect="1"/>
            </p:cNvGraphicFramePr>
            <p:nvPr/>
          </p:nvGraphicFramePr>
          <p:xfrm>
            <a:off x="2304" y="864"/>
            <a:ext cx="1120" cy="7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2" name="Equation" r:id="rId7" imgW="562059" imgH="390369" progId="Equation.DSMT4">
                    <p:embed/>
                  </p:oleObj>
                </mc:Choice>
                <mc:Fallback>
                  <p:oleObj name="Equation" r:id="rId7" imgW="562059" imgH="390369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864"/>
                          <a:ext cx="1120" cy="7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7852" name="Group 60"/>
          <p:cNvGrpSpPr>
            <a:grpSpLocks/>
          </p:cNvGrpSpPr>
          <p:nvPr/>
        </p:nvGrpSpPr>
        <p:grpSpPr bwMode="auto">
          <a:xfrm>
            <a:off x="441325" y="5181600"/>
            <a:ext cx="3902075" cy="1219200"/>
            <a:chOff x="278" y="3360"/>
            <a:chExt cx="1882" cy="432"/>
          </a:xfrm>
        </p:grpSpPr>
        <p:sp>
          <p:nvSpPr>
            <p:cNvPr id="12295" name="Line 31"/>
            <p:cNvSpPr>
              <a:spLocks noChangeShapeType="1"/>
            </p:cNvSpPr>
            <p:nvPr/>
          </p:nvSpPr>
          <p:spPr bwMode="auto">
            <a:xfrm>
              <a:off x="942" y="3504"/>
              <a:ext cx="0" cy="1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6" name="Line 35"/>
            <p:cNvSpPr>
              <a:spLocks noChangeShapeType="1"/>
            </p:cNvSpPr>
            <p:nvPr/>
          </p:nvSpPr>
          <p:spPr bwMode="auto">
            <a:xfrm>
              <a:off x="480" y="3594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Line 36"/>
            <p:cNvSpPr>
              <a:spLocks noChangeShapeType="1"/>
            </p:cNvSpPr>
            <p:nvPr/>
          </p:nvSpPr>
          <p:spPr bwMode="auto">
            <a:xfrm flipV="1">
              <a:off x="936" y="3413"/>
              <a:ext cx="886" cy="18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Line 37"/>
            <p:cNvSpPr>
              <a:spLocks noChangeShapeType="1"/>
            </p:cNvSpPr>
            <p:nvPr/>
          </p:nvSpPr>
          <p:spPr bwMode="auto">
            <a:xfrm>
              <a:off x="936" y="3594"/>
              <a:ext cx="886" cy="1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9" name="Line 38"/>
            <p:cNvSpPr>
              <a:spLocks noChangeShapeType="1"/>
            </p:cNvSpPr>
            <p:nvPr/>
          </p:nvSpPr>
          <p:spPr bwMode="auto">
            <a:xfrm flipH="1">
              <a:off x="576" y="3498"/>
              <a:ext cx="3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Line 39"/>
            <p:cNvSpPr>
              <a:spLocks noChangeShapeType="1"/>
            </p:cNvSpPr>
            <p:nvPr/>
          </p:nvSpPr>
          <p:spPr bwMode="auto">
            <a:xfrm flipH="1">
              <a:off x="576" y="3695"/>
              <a:ext cx="3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1" name="Line 40"/>
            <p:cNvSpPr>
              <a:spLocks noChangeShapeType="1"/>
            </p:cNvSpPr>
            <p:nvPr/>
          </p:nvSpPr>
          <p:spPr bwMode="auto">
            <a:xfrm>
              <a:off x="624" y="3360"/>
              <a:ext cx="0" cy="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2" name="Line 41"/>
            <p:cNvSpPr>
              <a:spLocks noChangeShapeType="1"/>
            </p:cNvSpPr>
            <p:nvPr/>
          </p:nvSpPr>
          <p:spPr bwMode="auto">
            <a:xfrm flipV="1">
              <a:off x="625" y="3691"/>
              <a:ext cx="0" cy="1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303" name="Object 42"/>
            <p:cNvGraphicFramePr>
              <a:graphicFrameLocks noChangeAspect="1"/>
            </p:cNvGraphicFramePr>
            <p:nvPr/>
          </p:nvGraphicFramePr>
          <p:xfrm>
            <a:off x="278" y="3526"/>
            <a:ext cx="202" cy="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3" name="Equation" r:id="rId9" imgW="209718" imgH="161982" progId="Equation.DSMT4">
                    <p:embed/>
                  </p:oleObj>
                </mc:Choice>
                <mc:Fallback>
                  <p:oleObj name="Equation" r:id="rId9" imgW="209718" imgH="161982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" y="3526"/>
                          <a:ext cx="202" cy="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4" name="Freeform 43"/>
            <p:cNvSpPr>
              <a:spLocks/>
            </p:cNvSpPr>
            <p:nvPr/>
          </p:nvSpPr>
          <p:spPr bwMode="auto">
            <a:xfrm>
              <a:off x="1152" y="3558"/>
              <a:ext cx="14" cy="85"/>
            </a:xfrm>
            <a:custGeom>
              <a:avLst/>
              <a:gdLst>
                <a:gd name="T0" fmla="*/ 0 w 24"/>
                <a:gd name="T1" fmla="*/ 0 h 165"/>
                <a:gd name="T2" fmla="*/ 8 w 24"/>
                <a:gd name="T3" fmla="*/ 22 h 165"/>
                <a:gd name="T4" fmla="*/ 0 w 24"/>
                <a:gd name="T5" fmla="*/ 44 h 1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165">
                  <a:moveTo>
                    <a:pt x="0" y="0"/>
                  </a:moveTo>
                  <a:cubicBezTo>
                    <a:pt x="12" y="28"/>
                    <a:pt x="24" y="56"/>
                    <a:pt x="24" y="83"/>
                  </a:cubicBezTo>
                  <a:cubicBezTo>
                    <a:pt x="24" y="110"/>
                    <a:pt x="12" y="137"/>
                    <a:pt x="0" y="16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305" name="Object 44"/>
            <p:cNvGraphicFramePr>
              <a:graphicFrameLocks noChangeAspect="1"/>
            </p:cNvGraphicFramePr>
            <p:nvPr/>
          </p:nvGraphicFramePr>
          <p:xfrm>
            <a:off x="1197" y="3522"/>
            <a:ext cx="214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4" name="Equation" r:id="rId11" imgW="218919" imgH="161982" progId="Equation.DSMT4">
                    <p:embed/>
                  </p:oleObj>
                </mc:Choice>
                <mc:Fallback>
                  <p:oleObj name="Equation" r:id="rId11" imgW="218919" imgH="161982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7" y="3522"/>
                          <a:ext cx="214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6" name="Object 51"/>
            <p:cNvGraphicFramePr>
              <a:graphicFrameLocks noChangeAspect="1"/>
            </p:cNvGraphicFramePr>
            <p:nvPr/>
          </p:nvGraphicFramePr>
          <p:xfrm>
            <a:off x="2067" y="3645"/>
            <a:ext cx="93" cy="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5" name="Equation" r:id="rId13" imgW="114201" imgH="139579" progId="Equation.DSMT4">
                    <p:embed/>
                  </p:oleObj>
                </mc:Choice>
                <mc:Fallback>
                  <p:oleObj name="Equation" r:id="rId13" imgW="114201" imgH="139579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7" y="3645"/>
                          <a:ext cx="93" cy="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7" name="Line 56"/>
            <p:cNvSpPr>
              <a:spLocks noChangeShapeType="1"/>
            </p:cNvSpPr>
            <p:nvPr/>
          </p:nvSpPr>
          <p:spPr bwMode="auto">
            <a:xfrm>
              <a:off x="576" y="3496"/>
              <a:ext cx="0" cy="1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7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7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7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17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光子的基本性质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光子的相干性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u="sng" smtClean="0">
                <a:solidFill>
                  <a:srgbClr val="FF0000"/>
                </a:solidFill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激光的模式与性质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激光束的传输与透镜变换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激光器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grpSp>
        <p:nvGrpSpPr>
          <p:cNvPr id="358406" name="Group 6"/>
          <p:cNvGrpSpPr>
            <a:grpSpLocks/>
          </p:cNvGrpSpPr>
          <p:nvPr/>
        </p:nvGrpSpPr>
        <p:grpSpPr bwMode="auto">
          <a:xfrm>
            <a:off x="6324600" y="1905000"/>
            <a:ext cx="2209800" cy="2378075"/>
            <a:chOff x="3984" y="752"/>
            <a:chExt cx="1392" cy="1498"/>
          </a:xfrm>
        </p:grpSpPr>
        <p:sp>
          <p:nvSpPr>
            <p:cNvPr id="13317" name="AutoShape 4"/>
            <p:cNvSpPr>
              <a:spLocks/>
            </p:cNvSpPr>
            <p:nvPr/>
          </p:nvSpPr>
          <p:spPr bwMode="auto">
            <a:xfrm>
              <a:off x="3984" y="960"/>
              <a:ext cx="144" cy="1152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18" name="Text Box 5"/>
            <p:cNvSpPr txBox="1">
              <a:spLocks noChangeArrowheads="1"/>
            </p:cNvSpPr>
            <p:nvPr/>
          </p:nvSpPr>
          <p:spPr bwMode="auto">
            <a:xfrm>
              <a:off x="4108" y="752"/>
              <a:ext cx="1268" cy="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ts val="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600">
                  <a:solidFill>
                    <a:srgbClr val="990099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自发辐射</a:t>
              </a:r>
            </a:p>
            <a:p>
              <a:pPr algn="ctr" eaLnBrk="1" hangingPunct="1">
                <a:lnSpc>
                  <a:spcPts val="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600">
                  <a:solidFill>
                    <a:srgbClr val="990099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受激吸收</a:t>
              </a:r>
            </a:p>
            <a:p>
              <a:pPr algn="ctr" eaLnBrk="1" hangingPunct="1">
                <a:lnSpc>
                  <a:spcPts val="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600">
                  <a:solidFill>
                    <a:srgbClr val="990099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受激辐射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312" name="Object 8"/>
          <p:cNvGraphicFramePr>
            <a:graphicFrameLocks noChangeAspect="1"/>
          </p:cNvGraphicFramePr>
          <p:nvPr/>
        </p:nvGraphicFramePr>
        <p:xfrm>
          <a:off x="3200400" y="3962400"/>
          <a:ext cx="21685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9" name="Equation" r:id="rId3" imgW="812447" imgH="431613" progId="Equation.3">
                  <p:embed/>
                </p:oleObj>
              </mc:Choice>
              <mc:Fallback>
                <p:oleObj name="Equation" r:id="rId3" imgW="812447" imgH="43161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962400"/>
                        <a:ext cx="216852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39" name="Group 9"/>
          <p:cNvGrpSpPr>
            <a:grpSpLocks/>
          </p:cNvGrpSpPr>
          <p:nvPr/>
        </p:nvGrpSpPr>
        <p:grpSpPr bwMode="auto">
          <a:xfrm>
            <a:off x="1539875" y="990600"/>
            <a:ext cx="3124200" cy="2692400"/>
            <a:chOff x="970" y="2304"/>
            <a:chExt cx="1968" cy="1696"/>
          </a:xfrm>
        </p:grpSpPr>
        <p:sp>
          <p:nvSpPr>
            <p:cNvPr id="14359" name="Rectangle 10"/>
            <p:cNvSpPr>
              <a:spLocks noChangeArrowheads="1"/>
            </p:cNvSpPr>
            <p:nvPr/>
          </p:nvSpPr>
          <p:spPr bwMode="auto">
            <a:xfrm>
              <a:off x="970" y="2515"/>
              <a:ext cx="1968" cy="1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360" name="Group 11"/>
            <p:cNvGrpSpPr>
              <a:grpSpLocks/>
            </p:cNvGrpSpPr>
            <p:nvPr/>
          </p:nvGrpSpPr>
          <p:grpSpPr bwMode="auto">
            <a:xfrm>
              <a:off x="1087" y="2304"/>
              <a:ext cx="1467" cy="1392"/>
              <a:chOff x="1087" y="2304"/>
              <a:chExt cx="1467" cy="1392"/>
            </a:xfrm>
          </p:grpSpPr>
          <p:sp>
            <p:nvSpPr>
              <p:cNvPr id="14362" name="Line 12"/>
              <p:cNvSpPr>
                <a:spLocks noChangeShapeType="1"/>
              </p:cNvSpPr>
              <p:nvPr/>
            </p:nvSpPr>
            <p:spPr bwMode="auto">
              <a:xfrm>
                <a:off x="1354" y="2714"/>
                <a:ext cx="1200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63" name="Line 13"/>
              <p:cNvSpPr>
                <a:spLocks noChangeShapeType="1"/>
              </p:cNvSpPr>
              <p:nvPr/>
            </p:nvSpPr>
            <p:spPr bwMode="auto">
              <a:xfrm>
                <a:off x="1354" y="3456"/>
                <a:ext cx="1200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64" name="Text Box 14"/>
              <p:cNvSpPr txBox="1">
                <a:spLocks noChangeArrowheads="1"/>
              </p:cNvSpPr>
              <p:nvPr/>
            </p:nvSpPr>
            <p:spPr bwMode="auto">
              <a:xfrm>
                <a:off x="1834" y="2304"/>
                <a:ext cx="224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5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graphicFrame>
            <p:nvGraphicFramePr>
              <p:cNvPr id="14365" name="Object 15"/>
              <p:cNvGraphicFramePr>
                <a:graphicFrameLocks noChangeAspect="1"/>
              </p:cNvGraphicFramePr>
              <p:nvPr/>
            </p:nvGraphicFramePr>
            <p:xfrm>
              <a:off x="1114" y="3312"/>
              <a:ext cx="32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80" name="Equation" r:id="rId5" imgW="190500" imgH="228600" progId="Equation.3">
                      <p:embed/>
                    </p:oleObj>
                  </mc:Choice>
                  <mc:Fallback>
                    <p:oleObj name="Equation" r:id="rId5" imgW="190500" imgH="228600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4" y="3312"/>
                            <a:ext cx="32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66" name="Object 16"/>
              <p:cNvGraphicFramePr>
                <a:graphicFrameLocks noChangeAspect="1"/>
              </p:cNvGraphicFramePr>
              <p:nvPr/>
            </p:nvGraphicFramePr>
            <p:xfrm>
              <a:off x="1087" y="2592"/>
              <a:ext cx="363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81" name="Equation" r:id="rId7" imgW="215806" imgH="228501" progId="Equation.3">
                      <p:embed/>
                    </p:oleObj>
                  </mc:Choice>
                  <mc:Fallback>
                    <p:oleObj name="Equation" r:id="rId7" imgW="215806" imgH="228501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87" y="2592"/>
                            <a:ext cx="363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54321" name="Text Box 17"/>
            <p:cNvSpPr txBox="1">
              <a:spLocks noChangeArrowheads="1"/>
            </p:cNvSpPr>
            <p:nvPr/>
          </p:nvSpPr>
          <p:spPr bwMode="auto">
            <a:xfrm>
              <a:off x="970" y="3667"/>
              <a:ext cx="1968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发光前</a:t>
              </a:r>
            </a:p>
          </p:txBody>
        </p:sp>
      </p:grpSp>
      <p:grpSp>
        <p:nvGrpSpPr>
          <p:cNvPr id="354322" name="Group 18"/>
          <p:cNvGrpSpPr>
            <a:grpSpLocks/>
          </p:cNvGrpSpPr>
          <p:nvPr/>
        </p:nvGrpSpPr>
        <p:grpSpPr bwMode="auto">
          <a:xfrm>
            <a:off x="5045075" y="1066800"/>
            <a:ext cx="3200400" cy="2620963"/>
            <a:chOff x="3178" y="2352"/>
            <a:chExt cx="2016" cy="1651"/>
          </a:xfrm>
        </p:grpSpPr>
        <p:sp>
          <p:nvSpPr>
            <p:cNvPr id="14346" name="Rectangle 19"/>
            <p:cNvSpPr>
              <a:spLocks noChangeArrowheads="1"/>
            </p:cNvSpPr>
            <p:nvPr/>
          </p:nvSpPr>
          <p:spPr bwMode="auto">
            <a:xfrm>
              <a:off x="3178" y="2515"/>
              <a:ext cx="2016" cy="139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347" name="Group 20"/>
            <p:cNvGrpSpPr>
              <a:grpSpLocks/>
            </p:cNvGrpSpPr>
            <p:nvPr/>
          </p:nvGrpSpPr>
          <p:grpSpPr bwMode="auto">
            <a:xfrm>
              <a:off x="3295" y="2352"/>
              <a:ext cx="1851" cy="1315"/>
              <a:chOff x="3237" y="2477"/>
              <a:chExt cx="1851" cy="1315"/>
            </a:xfrm>
          </p:grpSpPr>
          <p:sp>
            <p:nvSpPr>
              <p:cNvPr id="14349" name="Line 21"/>
              <p:cNvSpPr>
                <a:spLocks noChangeShapeType="1"/>
              </p:cNvSpPr>
              <p:nvPr/>
            </p:nvSpPr>
            <p:spPr bwMode="auto">
              <a:xfrm>
                <a:off x="3504" y="3581"/>
                <a:ext cx="1440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50" name="Freeform 22"/>
              <p:cNvSpPr>
                <a:spLocks/>
              </p:cNvSpPr>
              <p:nvPr/>
            </p:nvSpPr>
            <p:spPr bwMode="auto">
              <a:xfrm>
                <a:off x="4176" y="3105"/>
                <a:ext cx="532" cy="139"/>
              </a:xfrm>
              <a:custGeom>
                <a:avLst/>
                <a:gdLst>
                  <a:gd name="T0" fmla="*/ 0 w 532"/>
                  <a:gd name="T1" fmla="*/ 88 h 139"/>
                  <a:gd name="T2" fmla="*/ 32 w 532"/>
                  <a:gd name="T3" fmla="*/ 8 h 139"/>
                  <a:gd name="T4" fmla="*/ 112 w 532"/>
                  <a:gd name="T5" fmla="*/ 138 h 139"/>
                  <a:gd name="T6" fmla="*/ 178 w 532"/>
                  <a:gd name="T7" fmla="*/ 4 h 139"/>
                  <a:gd name="T8" fmla="*/ 236 w 532"/>
                  <a:gd name="T9" fmla="*/ 130 h 139"/>
                  <a:gd name="T10" fmla="*/ 296 w 532"/>
                  <a:gd name="T11" fmla="*/ 59 h 139"/>
                  <a:gd name="T12" fmla="*/ 318 w 532"/>
                  <a:gd name="T13" fmla="*/ 56 h 139"/>
                  <a:gd name="T14" fmla="*/ 391 w 532"/>
                  <a:gd name="T15" fmla="*/ 59 h 139"/>
                  <a:gd name="T16" fmla="*/ 532 w 532"/>
                  <a:gd name="T17" fmla="*/ 50 h 1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139">
                    <a:moveTo>
                      <a:pt x="0" y="88"/>
                    </a:moveTo>
                    <a:cubicBezTo>
                      <a:pt x="5" y="75"/>
                      <a:pt x="13" y="0"/>
                      <a:pt x="32" y="8"/>
                    </a:cubicBezTo>
                    <a:cubicBezTo>
                      <a:pt x="51" y="16"/>
                      <a:pt x="88" y="139"/>
                      <a:pt x="112" y="138"/>
                    </a:cubicBezTo>
                    <a:cubicBezTo>
                      <a:pt x="136" y="137"/>
                      <a:pt x="157" y="5"/>
                      <a:pt x="178" y="4"/>
                    </a:cubicBezTo>
                    <a:cubicBezTo>
                      <a:pt x="199" y="3"/>
                      <a:pt x="216" y="121"/>
                      <a:pt x="236" y="130"/>
                    </a:cubicBezTo>
                    <a:cubicBezTo>
                      <a:pt x="256" y="139"/>
                      <a:pt x="283" y="71"/>
                      <a:pt x="296" y="59"/>
                    </a:cubicBezTo>
                    <a:cubicBezTo>
                      <a:pt x="310" y="47"/>
                      <a:pt x="303" y="56"/>
                      <a:pt x="318" y="56"/>
                    </a:cubicBezTo>
                    <a:cubicBezTo>
                      <a:pt x="334" y="56"/>
                      <a:pt x="355" y="60"/>
                      <a:pt x="391" y="59"/>
                    </a:cubicBezTo>
                    <a:cubicBezTo>
                      <a:pt x="426" y="58"/>
                      <a:pt x="503" y="52"/>
                      <a:pt x="532" y="50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51" name="Text Box 23"/>
              <p:cNvSpPr txBox="1">
                <a:spLocks noChangeArrowheads="1"/>
              </p:cNvSpPr>
              <p:nvPr/>
            </p:nvSpPr>
            <p:spPr bwMode="auto">
              <a:xfrm>
                <a:off x="4070" y="3174"/>
                <a:ext cx="224" cy="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54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14352" name="Line 24"/>
              <p:cNvSpPr>
                <a:spLocks noChangeShapeType="1"/>
              </p:cNvSpPr>
              <p:nvPr/>
            </p:nvSpPr>
            <p:spPr bwMode="auto">
              <a:xfrm>
                <a:off x="3490" y="277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53" name="Text Box 25"/>
              <p:cNvSpPr txBox="1">
                <a:spLocks noChangeArrowheads="1"/>
              </p:cNvSpPr>
              <p:nvPr/>
            </p:nvSpPr>
            <p:spPr bwMode="auto">
              <a:xfrm>
                <a:off x="4044" y="2477"/>
                <a:ext cx="406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3600" b="1">
                    <a:solidFill>
                      <a:srgbClr val="D60093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。</a:t>
                </a:r>
              </a:p>
            </p:txBody>
          </p:sp>
          <p:sp>
            <p:nvSpPr>
              <p:cNvPr id="14354" name="Line 26"/>
              <p:cNvSpPr>
                <a:spLocks noChangeShapeType="1"/>
              </p:cNvSpPr>
              <p:nvPr/>
            </p:nvSpPr>
            <p:spPr bwMode="auto">
              <a:xfrm>
                <a:off x="4210" y="277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355" name="Line 27"/>
              <p:cNvSpPr>
                <a:spLocks noChangeShapeType="1"/>
              </p:cNvSpPr>
              <p:nvPr/>
            </p:nvSpPr>
            <p:spPr bwMode="auto">
              <a:xfrm>
                <a:off x="4176" y="2813"/>
                <a:ext cx="0" cy="768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prstDash val="dash"/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4356" name="Object 28"/>
              <p:cNvGraphicFramePr>
                <a:graphicFrameLocks noChangeAspect="1"/>
              </p:cNvGraphicFramePr>
              <p:nvPr/>
            </p:nvGraphicFramePr>
            <p:xfrm>
              <a:off x="3237" y="2688"/>
              <a:ext cx="363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82" name="Equation" r:id="rId9" imgW="215806" imgH="228501" progId="Equation.3">
                      <p:embed/>
                    </p:oleObj>
                  </mc:Choice>
                  <mc:Fallback>
                    <p:oleObj name="Equation" r:id="rId9" imgW="215806" imgH="228501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37" y="2688"/>
                            <a:ext cx="363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7" name="Object 29"/>
              <p:cNvGraphicFramePr>
                <a:graphicFrameLocks noChangeAspect="1"/>
              </p:cNvGraphicFramePr>
              <p:nvPr/>
            </p:nvGraphicFramePr>
            <p:xfrm>
              <a:off x="3280" y="3408"/>
              <a:ext cx="32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83" name="Equation" r:id="rId10" imgW="190500" imgH="228600" progId="Equation.3">
                      <p:embed/>
                    </p:oleObj>
                  </mc:Choice>
                  <mc:Fallback>
                    <p:oleObj name="Equation" r:id="rId10" imgW="190500" imgH="22860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80" y="3408"/>
                            <a:ext cx="32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8" name="Object 30"/>
              <p:cNvGraphicFramePr>
                <a:graphicFrameLocks noChangeAspect="1"/>
              </p:cNvGraphicFramePr>
              <p:nvPr/>
            </p:nvGraphicFramePr>
            <p:xfrm>
              <a:off x="4683" y="2944"/>
              <a:ext cx="405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84" name="Equation" r:id="rId12" imgW="241195" imgH="190417" progId="Equation.3">
                      <p:embed/>
                    </p:oleObj>
                  </mc:Choice>
                  <mc:Fallback>
                    <p:oleObj name="Equation" r:id="rId12" imgW="241195" imgH="190417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3" y="2944"/>
                            <a:ext cx="405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54335" name="Text Box 31"/>
            <p:cNvSpPr txBox="1">
              <a:spLocks noChangeArrowheads="1"/>
            </p:cNvSpPr>
            <p:nvPr/>
          </p:nvSpPr>
          <p:spPr bwMode="auto">
            <a:xfrm>
              <a:off x="3178" y="3670"/>
              <a:ext cx="2016" cy="333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A600A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发光后</a:t>
              </a:r>
            </a:p>
          </p:txBody>
        </p:sp>
      </p:grpSp>
      <p:sp>
        <p:nvSpPr>
          <p:cNvPr id="354336" name="Text Box 32"/>
          <p:cNvSpPr txBox="1">
            <a:spLocks noChangeArrowheads="1"/>
          </p:cNvSpPr>
          <p:nvPr/>
        </p:nvSpPr>
        <p:spPr bwMode="auto">
          <a:xfrm>
            <a:off x="609600" y="1582738"/>
            <a:ext cx="549275" cy="18097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自发辐射</a:t>
            </a:r>
          </a:p>
        </p:txBody>
      </p:sp>
      <p:sp>
        <p:nvSpPr>
          <p:cNvPr id="14342" name="Rectangle 33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自发辐射</a:t>
            </a:r>
          </a:p>
        </p:txBody>
      </p:sp>
      <p:grpSp>
        <p:nvGrpSpPr>
          <p:cNvPr id="354339" name="Group 35"/>
          <p:cNvGrpSpPr>
            <a:grpSpLocks/>
          </p:cNvGrpSpPr>
          <p:nvPr/>
        </p:nvGrpSpPr>
        <p:grpSpPr bwMode="auto">
          <a:xfrm>
            <a:off x="304800" y="5257800"/>
            <a:ext cx="8534400" cy="1373188"/>
            <a:chOff x="192" y="3312"/>
            <a:chExt cx="5376" cy="865"/>
          </a:xfrm>
        </p:grpSpPr>
        <p:sp>
          <p:nvSpPr>
            <p:cNvPr id="14344" name="Text Box 5"/>
            <p:cNvSpPr txBox="1">
              <a:spLocks noChangeArrowheads="1"/>
            </p:cNvSpPr>
            <p:nvPr/>
          </p:nvSpPr>
          <p:spPr bwMode="auto">
            <a:xfrm>
              <a:off x="192" y="3312"/>
              <a:ext cx="5376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处于高能级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b="1" baseline="-250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的一个原子自发地向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b="1" baseline="-250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跃迁，并发射一个能量为</a:t>
              </a:r>
              <a:r>
                <a:rPr lang="zh-CN" altLang="en-US" b="1" i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的光子，这种过程称为</a:t>
              </a:r>
              <a:r>
                <a: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自发跃迁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，由原子自发跃迁发出的光波称为</a:t>
              </a:r>
              <a:r>
                <a: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自发辐射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  <a:endParaRPr lang="zh-CN" altLang="el-GR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345" name="Object 34"/>
            <p:cNvGraphicFramePr>
              <a:graphicFrameLocks noChangeAspect="1"/>
            </p:cNvGraphicFramePr>
            <p:nvPr/>
          </p:nvGraphicFramePr>
          <p:xfrm>
            <a:off x="1608" y="3594"/>
            <a:ext cx="336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85" name="Equation" r:id="rId14" imgW="202936" imgH="177569" progId="Equation.DSMT4">
                    <p:embed/>
                  </p:oleObj>
                </mc:Choice>
                <mc:Fallback>
                  <p:oleObj name="Equation" r:id="rId14" imgW="202936" imgH="177569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8" y="3594"/>
                          <a:ext cx="336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4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4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3"/>
          <p:cNvSpPr>
            <a:spLocks noChangeArrowheads="1"/>
          </p:cNvSpPr>
          <p:nvPr/>
        </p:nvSpPr>
        <p:spPr bwMode="auto">
          <a:xfrm>
            <a:off x="1433513" y="4343400"/>
            <a:ext cx="3581400" cy="838200"/>
          </a:xfrm>
          <a:prstGeom prst="wedgeRoundRectCallout">
            <a:avLst>
              <a:gd name="adj1" fmla="val -12454"/>
              <a:gd name="adj2" fmla="val -108903"/>
              <a:gd name="adj3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64580" name="Group 36"/>
          <p:cNvGrpSpPr>
            <a:grpSpLocks/>
          </p:cNvGrpSpPr>
          <p:nvPr/>
        </p:nvGrpSpPr>
        <p:grpSpPr bwMode="auto">
          <a:xfrm>
            <a:off x="3070225" y="1981200"/>
            <a:ext cx="5464175" cy="1676400"/>
            <a:chOff x="1934" y="1248"/>
            <a:chExt cx="3442" cy="1056"/>
          </a:xfrm>
        </p:grpSpPr>
        <p:graphicFrame>
          <p:nvGraphicFramePr>
            <p:cNvPr id="15394" name="Object 11"/>
            <p:cNvGraphicFramePr>
              <a:graphicFrameLocks noChangeAspect="1"/>
            </p:cNvGraphicFramePr>
            <p:nvPr/>
          </p:nvGraphicFramePr>
          <p:xfrm>
            <a:off x="2844" y="180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3" name="公式" r:id="rId3" imgW="114151" imgH="215619" progId="Equation.3">
                    <p:embed/>
                  </p:oleObj>
                </mc:Choice>
                <mc:Fallback>
                  <p:oleObj name="公式" r:id="rId3" imgW="114151" imgH="215619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180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5" name="Object 12"/>
            <p:cNvGraphicFramePr>
              <a:graphicFrameLocks noChangeAspect="1"/>
            </p:cNvGraphicFramePr>
            <p:nvPr/>
          </p:nvGraphicFramePr>
          <p:xfrm>
            <a:off x="2844" y="180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4" name="公式" r:id="rId5" imgW="114151" imgH="215619" progId="Equation.3">
                    <p:embed/>
                  </p:oleObj>
                </mc:Choice>
                <mc:Fallback>
                  <p:oleObj name="公式" r:id="rId5" imgW="114151" imgH="215619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180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6" name="Object 13"/>
            <p:cNvGraphicFramePr>
              <a:graphicFrameLocks noChangeAspect="1"/>
            </p:cNvGraphicFramePr>
            <p:nvPr/>
          </p:nvGraphicFramePr>
          <p:xfrm>
            <a:off x="2844" y="180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5" name="公式" r:id="rId6" imgW="114151" imgH="215619" progId="Equation.3">
                    <p:embed/>
                  </p:oleObj>
                </mc:Choice>
                <mc:Fallback>
                  <p:oleObj name="公式" r:id="rId6" imgW="114151" imgH="215619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180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7" name="Object 14"/>
            <p:cNvGraphicFramePr>
              <a:graphicFrameLocks noChangeAspect="1"/>
            </p:cNvGraphicFramePr>
            <p:nvPr/>
          </p:nvGraphicFramePr>
          <p:xfrm>
            <a:off x="2844" y="180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6" name="公式" r:id="rId7" imgW="114151" imgH="215619" progId="Equation.3">
                    <p:embed/>
                  </p:oleObj>
                </mc:Choice>
                <mc:Fallback>
                  <p:oleObj name="公式" r:id="rId7" imgW="114151" imgH="215619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180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98" name="Object 15"/>
            <p:cNvGraphicFramePr>
              <a:graphicFrameLocks noChangeAspect="1"/>
            </p:cNvGraphicFramePr>
            <p:nvPr/>
          </p:nvGraphicFramePr>
          <p:xfrm>
            <a:off x="2844" y="180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7" name="公式" r:id="rId8" imgW="114151" imgH="215619" progId="Equation.3">
                    <p:embed/>
                  </p:oleObj>
                </mc:Choice>
                <mc:Fallback>
                  <p:oleObj name="公式" r:id="rId8" imgW="114151" imgH="215619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180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99" name="AutoShape 19"/>
            <p:cNvSpPr>
              <a:spLocks noChangeArrowheads="1"/>
            </p:cNvSpPr>
            <p:nvPr/>
          </p:nvSpPr>
          <p:spPr bwMode="auto">
            <a:xfrm flipV="1">
              <a:off x="3216" y="1968"/>
              <a:ext cx="2112" cy="336"/>
            </a:xfrm>
            <a:prstGeom prst="wedgeRoundRectCallout">
              <a:avLst>
                <a:gd name="adj1" fmla="val -4264"/>
                <a:gd name="adj2" fmla="val 16785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4564" name="Text Box 20"/>
            <p:cNvSpPr txBox="1">
              <a:spLocks noChangeArrowheads="1"/>
            </p:cNvSpPr>
            <p:nvPr/>
          </p:nvSpPr>
          <p:spPr bwMode="auto">
            <a:xfrm>
              <a:off x="3168" y="1968"/>
              <a:ext cx="22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1"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自发辐射爱因斯坦系数</a:t>
              </a:r>
              <a:endPara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4565" name="Text Box 21"/>
            <p:cNvSpPr txBox="1">
              <a:spLocks noChangeArrowheads="1"/>
            </p:cNvSpPr>
            <p:nvPr/>
          </p:nvSpPr>
          <p:spPr bwMode="auto">
            <a:xfrm>
              <a:off x="3600" y="1248"/>
              <a:ext cx="177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21 </a:t>
              </a:r>
              <a:endParaRPr kumimoji="1" lang="en-US" altLang="zh-CN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4566" name="Text Box 22"/>
            <p:cNvSpPr txBox="1">
              <a:spLocks noChangeArrowheads="1"/>
            </p:cNvSpPr>
            <p:nvPr/>
          </p:nvSpPr>
          <p:spPr bwMode="auto">
            <a:xfrm>
              <a:off x="1934" y="1276"/>
              <a:ext cx="147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自发辐射概率</a:t>
              </a:r>
              <a:r>
                <a:rPr kumimoji="1" lang="en-US" altLang="zh-CN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:</a:t>
              </a:r>
            </a:p>
          </p:txBody>
        </p:sp>
      </p:grpSp>
      <p:grpSp>
        <p:nvGrpSpPr>
          <p:cNvPr id="15364" name="Group 35"/>
          <p:cNvGrpSpPr>
            <a:grpSpLocks/>
          </p:cNvGrpSpPr>
          <p:nvPr/>
        </p:nvGrpSpPr>
        <p:grpSpPr bwMode="auto">
          <a:xfrm>
            <a:off x="304800" y="1600200"/>
            <a:ext cx="2667000" cy="2336800"/>
            <a:chOff x="192" y="1248"/>
            <a:chExt cx="1680" cy="1472"/>
          </a:xfrm>
        </p:grpSpPr>
        <p:sp>
          <p:nvSpPr>
            <p:cNvPr id="15387" name="Rectangle 24"/>
            <p:cNvSpPr>
              <a:spLocks noChangeArrowheads="1"/>
            </p:cNvSpPr>
            <p:nvPr/>
          </p:nvSpPr>
          <p:spPr bwMode="auto">
            <a:xfrm>
              <a:off x="192" y="1540"/>
              <a:ext cx="1680" cy="11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388" name="Group 28"/>
            <p:cNvGrpSpPr>
              <a:grpSpLocks/>
            </p:cNvGrpSpPr>
            <p:nvPr/>
          </p:nvGrpSpPr>
          <p:grpSpPr bwMode="auto">
            <a:xfrm>
              <a:off x="273" y="1248"/>
              <a:ext cx="1510" cy="1472"/>
              <a:chOff x="273" y="1360"/>
              <a:chExt cx="1510" cy="1472"/>
            </a:xfrm>
          </p:grpSpPr>
          <p:sp>
            <p:nvSpPr>
              <p:cNvPr id="15389" name="Line 29"/>
              <p:cNvSpPr>
                <a:spLocks noChangeShapeType="1"/>
              </p:cNvSpPr>
              <p:nvPr/>
            </p:nvSpPr>
            <p:spPr bwMode="auto">
              <a:xfrm>
                <a:off x="548" y="1826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390" name="Line 30"/>
              <p:cNvSpPr>
                <a:spLocks noChangeShapeType="1"/>
              </p:cNvSpPr>
              <p:nvPr/>
            </p:nvSpPr>
            <p:spPr bwMode="auto">
              <a:xfrm>
                <a:off x="548" y="2586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391" name="Text Box 31"/>
              <p:cNvSpPr txBox="1">
                <a:spLocks noChangeArrowheads="1"/>
              </p:cNvSpPr>
              <p:nvPr/>
            </p:nvSpPr>
            <p:spPr bwMode="auto">
              <a:xfrm>
                <a:off x="1042" y="1360"/>
                <a:ext cx="236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60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graphicFrame>
            <p:nvGraphicFramePr>
              <p:cNvPr id="15392" name="Object 32"/>
              <p:cNvGraphicFramePr>
                <a:graphicFrameLocks noChangeAspect="1"/>
              </p:cNvGraphicFramePr>
              <p:nvPr/>
            </p:nvGraphicFramePr>
            <p:xfrm>
              <a:off x="301" y="2439"/>
              <a:ext cx="329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68" name="Equation" r:id="rId10" imgW="190500" imgH="228600" progId="Equation.3">
                      <p:embed/>
                    </p:oleObj>
                  </mc:Choice>
                  <mc:Fallback>
                    <p:oleObj name="Equation" r:id="rId10" imgW="190500" imgH="22860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" y="2439"/>
                            <a:ext cx="329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93" name="Object 33"/>
              <p:cNvGraphicFramePr>
                <a:graphicFrameLocks noChangeAspect="1"/>
              </p:cNvGraphicFramePr>
              <p:nvPr/>
            </p:nvGraphicFramePr>
            <p:xfrm>
              <a:off x="273" y="1701"/>
              <a:ext cx="374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69" name="Equation" r:id="rId12" imgW="215806" imgH="228501" progId="Equation.3">
                      <p:embed/>
                    </p:oleObj>
                  </mc:Choice>
                  <mc:Fallback>
                    <p:oleObj name="Equation" r:id="rId12" imgW="215806" imgH="228501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" y="1701"/>
                            <a:ext cx="374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5365" name="Rectangle 34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自发辐射</a:t>
            </a:r>
          </a:p>
        </p:txBody>
      </p:sp>
      <p:grpSp>
        <p:nvGrpSpPr>
          <p:cNvPr id="364599" name="Group 55"/>
          <p:cNvGrpSpPr>
            <a:grpSpLocks/>
          </p:cNvGrpSpPr>
          <p:nvPr/>
        </p:nvGrpSpPr>
        <p:grpSpPr bwMode="auto">
          <a:xfrm>
            <a:off x="304800" y="4114800"/>
            <a:ext cx="8154988" cy="2260600"/>
            <a:chOff x="192" y="2592"/>
            <a:chExt cx="5137" cy="1424"/>
          </a:xfrm>
        </p:grpSpPr>
        <p:grpSp>
          <p:nvGrpSpPr>
            <p:cNvPr id="15367" name="Group 37"/>
            <p:cNvGrpSpPr>
              <a:grpSpLocks/>
            </p:cNvGrpSpPr>
            <p:nvPr/>
          </p:nvGrpSpPr>
          <p:grpSpPr bwMode="auto">
            <a:xfrm>
              <a:off x="1863" y="2592"/>
              <a:ext cx="3466" cy="1316"/>
              <a:chOff x="1863" y="2592"/>
              <a:chExt cx="3466" cy="1316"/>
            </a:xfrm>
          </p:grpSpPr>
          <p:sp>
            <p:nvSpPr>
              <p:cNvPr id="15381" name="AutoShape 2"/>
              <p:cNvSpPr>
                <a:spLocks noChangeArrowheads="1"/>
              </p:cNvSpPr>
              <p:nvPr/>
            </p:nvSpPr>
            <p:spPr bwMode="auto">
              <a:xfrm>
                <a:off x="1863" y="2640"/>
                <a:ext cx="576" cy="384"/>
              </a:xfrm>
              <a:prstGeom prst="wedgeRoundRectCallout">
                <a:avLst>
                  <a:gd name="adj1" fmla="val -43750"/>
                  <a:gd name="adj2" fmla="val 70000"/>
                  <a:gd name="adj3" fmla="val 16667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4549" name="Text Box 5"/>
              <p:cNvSpPr txBox="1">
                <a:spLocks noChangeArrowheads="1"/>
              </p:cNvSpPr>
              <p:nvPr/>
            </p:nvSpPr>
            <p:spPr bwMode="auto">
              <a:xfrm>
                <a:off x="1869" y="2592"/>
                <a:ext cx="3460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kumimoji="1" lang="zh-CN" altLang="en-US" sz="26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粒子体系在单位时间内辐射的光子数</a:t>
                </a:r>
              </a:p>
            </p:txBody>
          </p:sp>
          <p:sp>
            <p:nvSpPr>
              <p:cNvPr id="364550" name="Text Box 6"/>
              <p:cNvSpPr txBox="1">
                <a:spLocks noChangeArrowheads="1"/>
              </p:cNvSpPr>
              <p:nvPr/>
            </p:nvSpPr>
            <p:spPr bwMode="auto">
              <a:xfrm>
                <a:off x="2456" y="2972"/>
                <a:ext cx="2304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en-US" altLang="zh-CN" sz="2600" b="1" i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600" b="1" baseline="-2500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rPr>
                  <a:t>21</a:t>
                </a:r>
                <a:r>
                  <a:rPr kumimoji="1" lang="en-US" altLang="zh-CN" sz="26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rPr>
                  <a:t>· </a:t>
                </a:r>
                <a:r>
                  <a:rPr kumimoji="1" lang="en-US" altLang="zh-CN" sz="2600" b="1" i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r>
                  <a:rPr kumimoji="1" lang="en-US" altLang="zh-CN" sz="2600" b="1" baseline="-2500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1" lang="en-US" altLang="zh-CN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5384" name="Group 7"/>
              <p:cNvGrpSpPr>
                <a:grpSpLocks/>
              </p:cNvGrpSpPr>
              <p:nvPr/>
            </p:nvGrpSpPr>
            <p:grpSpPr bwMode="auto">
              <a:xfrm>
                <a:off x="2832" y="3572"/>
                <a:ext cx="2112" cy="336"/>
                <a:chOff x="2967" y="3936"/>
                <a:chExt cx="2112" cy="336"/>
              </a:xfrm>
            </p:grpSpPr>
            <p:sp>
              <p:nvSpPr>
                <p:cNvPr id="15385" name="AutoShape 8"/>
                <p:cNvSpPr>
                  <a:spLocks noChangeArrowheads="1"/>
                </p:cNvSpPr>
                <p:nvPr/>
              </p:nvSpPr>
              <p:spPr bwMode="auto">
                <a:xfrm flipV="1">
                  <a:off x="2967" y="3936"/>
                  <a:ext cx="2112" cy="336"/>
                </a:xfrm>
                <a:prstGeom prst="wedgeRoundRectCallout">
                  <a:avLst>
                    <a:gd name="adj1" fmla="val -40815"/>
                    <a:gd name="adj2" fmla="val 131546"/>
                    <a:gd name="adj3" fmla="val 16667"/>
                  </a:avLst>
                </a:prstGeom>
                <a:solidFill>
                  <a:schemeClr val="bg1"/>
                </a:solidFill>
                <a:ln w="2857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kumimoji="1" lang="zh-CN" altLang="en-US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455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146" y="3949"/>
                  <a:ext cx="16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CC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 eaLnBrk="1" hangingPunct="1">
                    <a:defRPr/>
                  </a:pPr>
                  <a:r>
                    <a:rPr kumimoji="1" lang="zh-CN" altLang="en-US" sz="24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</a:rPr>
                    <a:t>高能态</a:t>
                  </a:r>
                  <a:r>
                    <a:rPr kumimoji="1" lang="en-US" altLang="zh-CN" sz="2400" b="1" i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E</a:t>
                  </a:r>
                  <a:r>
                    <a:rPr kumimoji="1" lang="en-US" altLang="zh-CN" sz="2400" b="1" baseline="-2500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</a:rPr>
                    <a:t>2</a:t>
                  </a:r>
                  <a:r>
                    <a:rPr kumimoji="1" lang="zh-CN" altLang="en-US" sz="24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宋体" panose="02010600030101010101" pitchFamily="2" charset="-122"/>
                      <a:ea typeface="宋体" panose="02010600030101010101" pitchFamily="2" charset="-122"/>
                    </a:rPr>
                    <a:t>的粒子数</a:t>
                  </a:r>
                  <a:endParaRPr kumimoji="1" lang="zh-CN" altLang="en-US" sz="2400" b="1" baseline="-25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5368" name="Group 54"/>
            <p:cNvGrpSpPr>
              <a:grpSpLocks/>
            </p:cNvGrpSpPr>
            <p:nvPr/>
          </p:nvGrpSpPr>
          <p:grpSpPr bwMode="auto">
            <a:xfrm>
              <a:off x="192" y="2836"/>
              <a:ext cx="1680" cy="1180"/>
              <a:chOff x="192" y="2836"/>
              <a:chExt cx="1680" cy="1180"/>
            </a:xfrm>
          </p:grpSpPr>
          <p:sp>
            <p:nvSpPr>
              <p:cNvPr id="15369" name="Rectangle 40"/>
              <p:cNvSpPr>
                <a:spLocks noChangeArrowheads="1"/>
              </p:cNvSpPr>
              <p:nvPr/>
            </p:nvSpPr>
            <p:spPr bwMode="auto">
              <a:xfrm>
                <a:off x="192" y="2836"/>
                <a:ext cx="1680" cy="11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0" name="Line 42"/>
              <p:cNvSpPr>
                <a:spLocks noChangeShapeType="1"/>
              </p:cNvSpPr>
              <p:nvPr/>
            </p:nvSpPr>
            <p:spPr bwMode="auto">
              <a:xfrm>
                <a:off x="548" y="3010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371" name="Line 43"/>
              <p:cNvSpPr>
                <a:spLocks noChangeShapeType="1"/>
              </p:cNvSpPr>
              <p:nvPr/>
            </p:nvSpPr>
            <p:spPr bwMode="auto">
              <a:xfrm>
                <a:off x="548" y="3770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5372" name="Object 45"/>
              <p:cNvGraphicFramePr>
                <a:graphicFrameLocks noChangeAspect="1"/>
              </p:cNvGraphicFramePr>
              <p:nvPr/>
            </p:nvGraphicFramePr>
            <p:xfrm>
              <a:off x="301" y="3623"/>
              <a:ext cx="329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0" name="Equation" r:id="rId14" imgW="190500" imgH="228600" progId="Equation.3">
                      <p:embed/>
                    </p:oleObj>
                  </mc:Choice>
                  <mc:Fallback>
                    <p:oleObj name="Equation" r:id="rId14" imgW="190500" imgH="228600" progId="Equation.3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" y="3623"/>
                            <a:ext cx="329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373" name="Object 46"/>
              <p:cNvGraphicFramePr>
                <a:graphicFrameLocks noChangeAspect="1"/>
              </p:cNvGraphicFramePr>
              <p:nvPr/>
            </p:nvGraphicFramePr>
            <p:xfrm>
              <a:off x="273" y="2885"/>
              <a:ext cx="374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1" name="Equation" r:id="rId15" imgW="215806" imgH="228501" progId="Equation.3">
                      <p:embed/>
                    </p:oleObj>
                  </mc:Choice>
                  <mc:Fallback>
                    <p:oleObj name="Equation" r:id="rId15" imgW="215806" imgH="228501" progId="Equation.3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" y="2885"/>
                            <a:ext cx="374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374" name="Oval 47"/>
              <p:cNvSpPr>
                <a:spLocks noChangeAspect="1" noChangeArrowheads="1"/>
              </p:cNvSpPr>
              <p:nvPr/>
            </p:nvSpPr>
            <p:spPr bwMode="auto">
              <a:xfrm>
                <a:off x="1056" y="2968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5" name="Oval 48"/>
              <p:cNvSpPr>
                <a:spLocks noChangeAspect="1" noChangeArrowheads="1"/>
              </p:cNvSpPr>
              <p:nvPr/>
            </p:nvSpPr>
            <p:spPr bwMode="auto">
              <a:xfrm>
                <a:off x="1152" y="2968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6" name="Oval 49"/>
              <p:cNvSpPr>
                <a:spLocks noChangeAspect="1" noChangeArrowheads="1"/>
              </p:cNvSpPr>
              <p:nvPr/>
            </p:nvSpPr>
            <p:spPr bwMode="auto">
              <a:xfrm>
                <a:off x="1264" y="2968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7" name="Oval 50"/>
              <p:cNvSpPr>
                <a:spLocks noChangeAspect="1" noChangeArrowheads="1"/>
              </p:cNvSpPr>
              <p:nvPr/>
            </p:nvSpPr>
            <p:spPr bwMode="auto">
              <a:xfrm>
                <a:off x="952" y="2976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8" name="Oval 51"/>
              <p:cNvSpPr>
                <a:spLocks noChangeAspect="1" noChangeArrowheads="1"/>
              </p:cNvSpPr>
              <p:nvPr/>
            </p:nvSpPr>
            <p:spPr bwMode="auto">
              <a:xfrm>
                <a:off x="849" y="2977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79" name="Oval 52"/>
              <p:cNvSpPr>
                <a:spLocks noChangeAspect="1" noChangeArrowheads="1"/>
              </p:cNvSpPr>
              <p:nvPr/>
            </p:nvSpPr>
            <p:spPr bwMode="auto">
              <a:xfrm>
                <a:off x="1361" y="2968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15380" name="Object 53"/>
              <p:cNvGraphicFramePr>
                <a:graphicFrameLocks noChangeAspect="1"/>
              </p:cNvGraphicFramePr>
              <p:nvPr/>
            </p:nvGraphicFramePr>
            <p:xfrm>
              <a:off x="1445" y="2967"/>
              <a:ext cx="283" cy="2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2" name="Equation" r:id="rId16" imgW="215806" imgH="228501" progId="Equation.DSMT4">
                      <p:embed/>
                    </p:oleObj>
                  </mc:Choice>
                  <mc:Fallback>
                    <p:oleObj name="Equation" r:id="rId16" imgW="215806" imgH="228501" progId="Equation.DSMT4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5" y="2967"/>
                            <a:ext cx="283" cy="2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4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4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337" name="Group 9"/>
          <p:cNvGrpSpPr>
            <a:grpSpLocks/>
          </p:cNvGrpSpPr>
          <p:nvPr/>
        </p:nvGrpSpPr>
        <p:grpSpPr bwMode="auto">
          <a:xfrm>
            <a:off x="5029200" y="1146175"/>
            <a:ext cx="3200400" cy="3044825"/>
            <a:chOff x="3168" y="1394"/>
            <a:chExt cx="2016" cy="1918"/>
          </a:xfrm>
        </p:grpSpPr>
        <p:grpSp>
          <p:nvGrpSpPr>
            <p:cNvPr id="16404" name="Group 10"/>
            <p:cNvGrpSpPr>
              <a:grpSpLocks/>
            </p:cNvGrpSpPr>
            <p:nvPr/>
          </p:nvGrpSpPr>
          <p:grpSpPr bwMode="auto">
            <a:xfrm>
              <a:off x="3168" y="1728"/>
              <a:ext cx="2016" cy="1584"/>
              <a:chOff x="3120" y="1680"/>
              <a:chExt cx="2016" cy="1584"/>
            </a:xfrm>
          </p:grpSpPr>
          <p:sp>
            <p:nvSpPr>
              <p:cNvPr id="16411" name="Rectangle 11"/>
              <p:cNvSpPr>
                <a:spLocks noChangeArrowheads="1"/>
              </p:cNvSpPr>
              <p:nvPr/>
            </p:nvSpPr>
            <p:spPr bwMode="auto">
              <a:xfrm>
                <a:off x="3120" y="1680"/>
                <a:ext cx="2016" cy="139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5340" name="Text Box 12"/>
              <p:cNvSpPr txBox="1">
                <a:spLocks noChangeArrowheads="1"/>
              </p:cNvSpPr>
              <p:nvPr/>
            </p:nvSpPr>
            <p:spPr bwMode="auto">
              <a:xfrm>
                <a:off x="3120" y="2931"/>
                <a:ext cx="2016" cy="333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bg1"/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solidFill>
                  <a:srgbClr val="A600A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吸收后</a:t>
                </a:r>
              </a:p>
            </p:txBody>
          </p:sp>
          <p:grpSp>
            <p:nvGrpSpPr>
              <p:cNvPr id="16413" name="Group 13"/>
              <p:cNvGrpSpPr>
                <a:grpSpLocks/>
              </p:cNvGrpSpPr>
              <p:nvPr/>
            </p:nvGrpSpPr>
            <p:grpSpPr bwMode="auto">
              <a:xfrm>
                <a:off x="3490" y="2265"/>
                <a:ext cx="1392" cy="519"/>
                <a:chOff x="3490" y="2265"/>
                <a:chExt cx="1392" cy="519"/>
              </a:xfrm>
            </p:grpSpPr>
            <p:sp>
              <p:nvSpPr>
                <p:cNvPr id="16414" name="Line 14"/>
                <p:cNvSpPr>
                  <a:spLocks noChangeShapeType="1"/>
                </p:cNvSpPr>
                <p:nvPr/>
              </p:nvSpPr>
              <p:spPr bwMode="auto">
                <a:xfrm>
                  <a:off x="3490" y="2640"/>
                  <a:ext cx="672" cy="0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64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032" y="2265"/>
                  <a:ext cx="503" cy="5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zh-CN" altLang="en-US" sz="4800" b="1">
                      <a:solidFill>
                        <a:srgbClr val="D60093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。</a:t>
                  </a:r>
                </a:p>
              </p:txBody>
            </p:sp>
            <p:sp>
              <p:nvSpPr>
                <p:cNvPr id="16416" name="Line 16"/>
                <p:cNvSpPr>
                  <a:spLocks noChangeShapeType="1"/>
                </p:cNvSpPr>
                <p:nvPr/>
              </p:nvSpPr>
              <p:spPr bwMode="auto">
                <a:xfrm>
                  <a:off x="4210" y="2640"/>
                  <a:ext cx="672" cy="0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6405" name="Group 17"/>
            <p:cNvGrpSpPr>
              <a:grpSpLocks/>
            </p:cNvGrpSpPr>
            <p:nvPr/>
          </p:nvGrpSpPr>
          <p:grpSpPr bwMode="auto">
            <a:xfrm>
              <a:off x="3264" y="1394"/>
              <a:ext cx="1728" cy="1486"/>
              <a:chOff x="3216" y="1346"/>
              <a:chExt cx="1728" cy="1486"/>
            </a:xfrm>
          </p:grpSpPr>
          <p:sp>
            <p:nvSpPr>
              <p:cNvPr id="16406" name="Line 18"/>
              <p:cNvSpPr>
                <a:spLocks noChangeShapeType="1"/>
              </p:cNvSpPr>
              <p:nvPr/>
            </p:nvSpPr>
            <p:spPr bwMode="auto">
              <a:xfrm>
                <a:off x="3504" y="1805"/>
                <a:ext cx="1440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07" name="Text Box 19"/>
              <p:cNvSpPr txBox="1">
                <a:spLocks noChangeArrowheads="1"/>
              </p:cNvSpPr>
              <p:nvPr/>
            </p:nvSpPr>
            <p:spPr bwMode="auto">
              <a:xfrm>
                <a:off x="4067" y="1346"/>
                <a:ext cx="236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60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sp>
            <p:nvSpPr>
              <p:cNvPr id="16408" name="Line 20"/>
              <p:cNvSpPr>
                <a:spLocks noChangeShapeType="1"/>
              </p:cNvSpPr>
              <p:nvPr/>
            </p:nvSpPr>
            <p:spPr bwMode="auto">
              <a:xfrm>
                <a:off x="4176" y="1824"/>
                <a:ext cx="0" cy="797"/>
              </a:xfrm>
              <a:prstGeom prst="line">
                <a:avLst/>
              </a:prstGeom>
              <a:noFill/>
              <a:ln w="22225">
                <a:solidFill>
                  <a:srgbClr val="008000"/>
                </a:solidFill>
                <a:prstDash val="dash"/>
                <a:round/>
                <a:headEnd type="triangl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6409" name="Object 21"/>
              <p:cNvGraphicFramePr>
                <a:graphicFrameLocks noChangeAspect="1"/>
              </p:cNvGraphicFramePr>
              <p:nvPr/>
            </p:nvGraphicFramePr>
            <p:xfrm>
              <a:off x="3237" y="1728"/>
              <a:ext cx="363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13" name="Equation" r:id="rId3" imgW="215806" imgH="228501" progId="Equation.3">
                      <p:embed/>
                    </p:oleObj>
                  </mc:Choice>
                  <mc:Fallback>
                    <p:oleObj name="Equation" r:id="rId3" imgW="215806" imgH="228501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37" y="1728"/>
                            <a:ext cx="363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10" name="Object 22"/>
              <p:cNvGraphicFramePr>
                <a:graphicFrameLocks noChangeAspect="1"/>
              </p:cNvGraphicFramePr>
              <p:nvPr/>
            </p:nvGraphicFramePr>
            <p:xfrm>
              <a:off x="3216" y="2448"/>
              <a:ext cx="32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14" name="Equation" r:id="rId5" imgW="190500" imgH="228600" progId="Equation.3">
                      <p:embed/>
                    </p:oleObj>
                  </mc:Choice>
                  <mc:Fallback>
                    <p:oleObj name="Equation" r:id="rId5" imgW="190500" imgH="228600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448"/>
                            <a:ext cx="32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387" name="Group 23"/>
          <p:cNvGrpSpPr>
            <a:grpSpLocks/>
          </p:cNvGrpSpPr>
          <p:nvPr/>
        </p:nvGrpSpPr>
        <p:grpSpPr bwMode="auto">
          <a:xfrm>
            <a:off x="1447800" y="1679575"/>
            <a:ext cx="3124200" cy="2509838"/>
            <a:chOff x="912" y="1680"/>
            <a:chExt cx="1968" cy="1581"/>
          </a:xfrm>
        </p:grpSpPr>
        <p:sp>
          <p:nvSpPr>
            <p:cNvPr id="16393" name="Rectangle 24"/>
            <p:cNvSpPr>
              <a:spLocks noChangeArrowheads="1"/>
            </p:cNvSpPr>
            <p:nvPr/>
          </p:nvSpPr>
          <p:spPr bwMode="auto">
            <a:xfrm>
              <a:off x="912" y="1680"/>
              <a:ext cx="1968" cy="13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6394" name="Group 25"/>
            <p:cNvGrpSpPr>
              <a:grpSpLocks/>
            </p:cNvGrpSpPr>
            <p:nvPr/>
          </p:nvGrpSpPr>
          <p:grpSpPr bwMode="auto">
            <a:xfrm>
              <a:off x="1488" y="2016"/>
              <a:ext cx="912" cy="320"/>
              <a:chOff x="4176" y="1984"/>
              <a:chExt cx="912" cy="320"/>
            </a:xfrm>
          </p:grpSpPr>
          <p:sp>
            <p:nvSpPr>
              <p:cNvPr id="16402" name="Freeform 26"/>
              <p:cNvSpPr>
                <a:spLocks/>
              </p:cNvSpPr>
              <p:nvPr/>
            </p:nvSpPr>
            <p:spPr bwMode="auto">
              <a:xfrm>
                <a:off x="4176" y="2145"/>
                <a:ext cx="532" cy="139"/>
              </a:xfrm>
              <a:custGeom>
                <a:avLst/>
                <a:gdLst>
                  <a:gd name="T0" fmla="*/ 0 w 532"/>
                  <a:gd name="T1" fmla="*/ 88 h 139"/>
                  <a:gd name="T2" fmla="*/ 32 w 532"/>
                  <a:gd name="T3" fmla="*/ 8 h 139"/>
                  <a:gd name="T4" fmla="*/ 112 w 532"/>
                  <a:gd name="T5" fmla="*/ 138 h 139"/>
                  <a:gd name="T6" fmla="*/ 178 w 532"/>
                  <a:gd name="T7" fmla="*/ 4 h 139"/>
                  <a:gd name="T8" fmla="*/ 236 w 532"/>
                  <a:gd name="T9" fmla="*/ 130 h 139"/>
                  <a:gd name="T10" fmla="*/ 296 w 532"/>
                  <a:gd name="T11" fmla="*/ 59 h 139"/>
                  <a:gd name="T12" fmla="*/ 318 w 532"/>
                  <a:gd name="T13" fmla="*/ 56 h 139"/>
                  <a:gd name="T14" fmla="*/ 391 w 532"/>
                  <a:gd name="T15" fmla="*/ 59 h 139"/>
                  <a:gd name="T16" fmla="*/ 532 w 532"/>
                  <a:gd name="T17" fmla="*/ 50 h 1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139">
                    <a:moveTo>
                      <a:pt x="0" y="88"/>
                    </a:moveTo>
                    <a:cubicBezTo>
                      <a:pt x="5" y="75"/>
                      <a:pt x="13" y="0"/>
                      <a:pt x="32" y="8"/>
                    </a:cubicBezTo>
                    <a:cubicBezTo>
                      <a:pt x="51" y="16"/>
                      <a:pt x="88" y="139"/>
                      <a:pt x="112" y="138"/>
                    </a:cubicBezTo>
                    <a:cubicBezTo>
                      <a:pt x="136" y="137"/>
                      <a:pt x="157" y="5"/>
                      <a:pt x="178" y="4"/>
                    </a:cubicBezTo>
                    <a:cubicBezTo>
                      <a:pt x="199" y="3"/>
                      <a:pt x="216" y="121"/>
                      <a:pt x="236" y="130"/>
                    </a:cubicBezTo>
                    <a:cubicBezTo>
                      <a:pt x="256" y="139"/>
                      <a:pt x="283" y="71"/>
                      <a:pt x="296" y="59"/>
                    </a:cubicBezTo>
                    <a:cubicBezTo>
                      <a:pt x="310" y="47"/>
                      <a:pt x="303" y="56"/>
                      <a:pt x="318" y="56"/>
                    </a:cubicBezTo>
                    <a:cubicBezTo>
                      <a:pt x="334" y="56"/>
                      <a:pt x="355" y="60"/>
                      <a:pt x="391" y="59"/>
                    </a:cubicBezTo>
                    <a:cubicBezTo>
                      <a:pt x="426" y="58"/>
                      <a:pt x="503" y="52"/>
                      <a:pt x="532" y="50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6403" name="Object 27"/>
              <p:cNvGraphicFramePr>
                <a:graphicFrameLocks noChangeAspect="1"/>
              </p:cNvGraphicFramePr>
              <p:nvPr/>
            </p:nvGraphicFramePr>
            <p:xfrm>
              <a:off x="4683" y="1984"/>
              <a:ext cx="405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15" name="Equation" r:id="rId7" imgW="241195" imgH="190417" progId="Equation.3">
                      <p:embed/>
                    </p:oleObj>
                  </mc:Choice>
                  <mc:Fallback>
                    <p:oleObj name="Equation" r:id="rId7" imgW="241195" imgH="190417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3" y="1984"/>
                            <a:ext cx="405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55356" name="Text Box 28"/>
            <p:cNvSpPr txBox="1">
              <a:spLocks noChangeArrowheads="1"/>
            </p:cNvSpPr>
            <p:nvPr/>
          </p:nvSpPr>
          <p:spPr bwMode="auto">
            <a:xfrm>
              <a:off x="912" y="2928"/>
              <a:ext cx="1968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吸收前</a:t>
              </a:r>
            </a:p>
          </p:txBody>
        </p:sp>
        <p:grpSp>
          <p:nvGrpSpPr>
            <p:cNvPr id="16396" name="Group 29"/>
            <p:cNvGrpSpPr>
              <a:grpSpLocks/>
            </p:cNvGrpSpPr>
            <p:nvPr/>
          </p:nvGrpSpPr>
          <p:grpSpPr bwMode="auto">
            <a:xfrm>
              <a:off x="1087" y="1728"/>
              <a:ext cx="1467" cy="1104"/>
              <a:chOff x="1087" y="1728"/>
              <a:chExt cx="1467" cy="1104"/>
            </a:xfrm>
          </p:grpSpPr>
          <p:sp>
            <p:nvSpPr>
              <p:cNvPr id="16397" name="Line 30"/>
              <p:cNvSpPr>
                <a:spLocks noChangeShapeType="1"/>
              </p:cNvSpPr>
              <p:nvPr/>
            </p:nvSpPr>
            <p:spPr bwMode="auto">
              <a:xfrm>
                <a:off x="1354" y="1850"/>
                <a:ext cx="1200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398" name="Line 31"/>
              <p:cNvSpPr>
                <a:spLocks noChangeShapeType="1"/>
              </p:cNvSpPr>
              <p:nvPr/>
            </p:nvSpPr>
            <p:spPr bwMode="auto">
              <a:xfrm>
                <a:off x="1354" y="2592"/>
                <a:ext cx="1200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399" name="Text Box 32"/>
              <p:cNvSpPr txBox="1">
                <a:spLocks noChangeArrowheads="1"/>
              </p:cNvSpPr>
              <p:nvPr/>
            </p:nvSpPr>
            <p:spPr bwMode="auto">
              <a:xfrm>
                <a:off x="1834" y="2139"/>
                <a:ext cx="236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60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graphicFrame>
            <p:nvGraphicFramePr>
              <p:cNvPr id="16400" name="Object 33"/>
              <p:cNvGraphicFramePr>
                <a:graphicFrameLocks noChangeAspect="1"/>
              </p:cNvGraphicFramePr>
              <p:nvPr/>
            </p:nvGraphicFramePr>
            <p:xfrm>
              <a:off x="1114" y="2448"/>
              <a:ext cx="32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16" name="Equation" r:id="rId9" imgW="190500" imgH="228600" progId="Equation.3">
                      <p:embed/>
                    </p:oleObj>
                  </mc:Choice>
                  <mc:Fallback>
                    <p:oleObj name="Equation" r:id="rId9" imgW="190500" imgH="22860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4" y="2448"/>
                            <a:ext cx="32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01" name="Object 34"/>
              <p:cNvGraphicFramePr>
                <a:graphicFrameLocks noChangeAspect="1"/>
              </p:cNvGraphicFramePr>
              <p:nvPr/>
            </p:nvGraphicFramePr>
            <p:xfrm>
              <a:off x="1087" y="1728"/>
              <a:ext cx="363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17" name="Equation" r:id="rId11" imgW="215806" imgH="228501" progId="Equation.3">
                      <p:embed/>
                    </p:oleObj>
                  </mc:Choice>
                  <mc:Fallback>
                    <p:oleObj name="Equation" r:id="rId11" imgW="215806" imgH="228501" progId="Equation.3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87" y="1728"/>
                            <a:ext cx="363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6388" name="Rectangle 36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受激吸收</a:t>
            </a:r>
          </a:p>
        </p:txBody>
      </p:sp>
      <p:sp>
        <p:nvSpPr>
          <p:cNvPr id="355365" name="Text Box 37"/>
          <p:cNvSpPr txBox="1">
            <a:spLocks noChangeArrowheads="1"/>
          </p:cNvSpPr>
          <p:nvPr/>
        </p:nvSpPr>
        <p:spPr bwMode="auto">
          <a:xfrm>
            <a:off x="609600" y="1738313"/>
            <a:ext cx="549275" cy="18097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受激吸收</a:t>
            </a:r>
          </a:p>
        </p:txBody>
      </p:sp>
      <p:grpSp>
        <p:nvGrpSpPr>
          <p:cNvPr id="355369" name="Group 41"/>
          <p:cNvGrpSpPr>
            <a:grpSpLocks/>
          </p:cNvGrpSpPr>
          <p:nvPr/>
        </p:nvGrpSpPr>
        <p:grpSpPr bwMode="auto">
          <a:xfrm>
            <a:off x="304800" y="4876800"/>
            <a:ext cx="8610600" cy="1373188"/>
            <a:chOff x="192" y="3072"/>
            <a:chExt cx="5424" cy="865"/>
          </a:xfrm>
        </p:grpSpPr>
        <p:sp>
          <p:nvSpPr>
            <p:cNvPr id="16391" name="Text Box 4"/>
            <p:cNvSpPr txBox="1">
              <a:spLocks noChangeArrowheads="1"/>
            </p:cNvSpPr>
            <p:nvPr/>
          </p:nvSpPr>
          <p:spPr bwMode="auto">
            <a:xfrm>
              <a:off x="192" y="3072"/>
              <a:ext cx="5424" cy="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处于低能态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b="1" baseline="-250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的一个原子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,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在频率为</a:t>
              </a:r>
              <a:r>
                <a:rPr lang="el-GR" altLang="zh-CN" b="1" i="1">
                  <a:solidFill>
                    <a:srgbClr val="990099"/>
                  </a:solidFill>
                  <a:latin typeface="GreekS" pitchFamily="2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ν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的辐射场作用（激励）下，吸收一个能量为     的光子，并向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b="1" baseline="-250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能态跃迁，这种过程称为</a:t>
              </a:r>
              <a:r>
                <a: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受激吸收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跃迁。</a:t>
              </a:r>
              <a:endParaRPr lang="en-US" altLang="zh-CN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6392" name="Object 40"/>
            <p:cNvGraphicFramePr>
              <a:graphicFrameLocks noChangeAspect="1"/>
            </p:cNvGraphicFramePr>
            <p:nvPr/>
          </p:nvGraphicFramePr>
          <p:xfrm>
            <a:off x="3360" y="3360"/>
            <a:ext cx="336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18" name="Equation" r:id="rId12" imgW="202936" imgH="177569" progId="Equation.DSMT4">
                    <p:embed/>
                  </p:oleObj>
                </mc:Choice>
                <mc:Fallback>
                  <p:oleObj name="Equation" r:id="rId12" imgW="202936" imgH="177569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3360"/>
                          <a:ext cx="336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5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11"/>
          <p:cNvSpPr>
            <a:spLocks noChangeArrowheads="1"/>
          </p:cNvSpPr>
          <p:nvPr/>
        </p:nvSpPr>
        <p:spPr bwMode="auto">
          <a:xfrm>
            <a:off x="2957513" y="4572000"/>
            <a:ext cx="914400" cy="609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0467" name="Text Box 19"/>
          <p:cNvSpPr txBox="1">
            <a:spLocks noChangeArrowheads="1"/>
          </p:cNvSpPr>
          <p:nvPr/>
        </p:nvSpPr>
        <p:spPr bwMode="auto">
          <a:xfrm>
            <a:off x="4271963" y="1568450"/>
            <a:ext cx="47450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外来光场中频率   的能量密度 </a:t>
            </a:r>
          </a:p>
        </p:txBody>
      </p:sp>
      <p:graphicFrame>
        <p:nvGraphicFramePr>
          <p:cNvPr id="17412" name="Object 18"/>
          <p:cNvGraphicFramePr>
            <a:graphicFrameLocks noChangeAspect="1"/>
          </p:cNvGraphicFramePr>
          <p:nvPr/>
        </p:nvGraphicFramePr>
        <p:xfrm>
          <a:off x="6796088" y="1573213"/>
          <a:ext cx="3460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4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1573213"/>
                        <a:ext cx="34607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20"/>
          <p:cNvGraphicFramePr>
            <a:graphicFrameLocks noChangeAspect="1"/>
          </p:cNvGraphicFramePr>
          <p:nvPr/>
        </p:nvGraphicFramePr>
        <p:xfrm>
          <a:off x="3152775" y="1517650"/>
          <a:ext cx="1084263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5" name="Equation" r:id="rId5" imgW="393529" imgH="203112" progId="Equation.DSMT4">
                  <p:embed/>
                </p:oleObj>
              </mc:Choice>
              <mc:Fallback>
                <p:oleObj name="Equation" r:id="rId5" imgW="393529" imgH="203112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1517650"/>
                        <a:ext cx="1084263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0538" name="Group 90"/>
          <p:cNvGrpSpPr>
            <a:grpSpLocks/>
          </p:cNvGrpSpPr>
          <p:nvPr/>
        </p:nvGrpSpPr>
        <p:grpSpPr bwMode="auto">
          <a:xfrm>
            <a:off x="3068638" y="2362200"/>
            <a:ext cx="5465762" cy="1676400"/>
            <a:chOff x="1933" y="1488"/>
            <a:chExt cx="3443" cy="1056"/>
          </a:xfrm>
        </p:grpSpPr>
        <p:graphicFrame>
          <p:nvGraphicFramePr>
            <p:cNvPr id="17451" name="Object 2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6" name="公式" r:id="rId7" imgW="114151" imgH="215619" progId="Equation.3">
                    <p:embed/>
                  </p:oleObj>
                </mc:Choice>
                <mc:Fallback>
                  <p:oleObj name="公式" r:id="rId7" imgW="114151" imgH="215619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2" name="Object 3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7" name="公式" r:id="rId9" imgW="114151" imgH="215619" progId="Equation.3">
                    <p:embed/>
                  </p:oleObj>
                </mc:Choice>
                <mc:Fallback>
                  <p:oleObj name="公式" r:id="rId9" imgW="114151" imgH="215619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3" name="Object 4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8" name="公式" r:id="rId10" imgW="114151" imgH="215619" progId="Equation.3">
                    <p:embed/>
                  </p:oleObj>
                </mc:Choice>
                <mc:Fallback>
                  <p:oleObj name="公式" r:id="rId10" imgW="114151" imgH="215619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4" name="Object 5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9" name="公式" r:id="rId11" imgW="114151" imgH="215619" progId="Equation.3">
                    <p:embed/>
                  </p:oleObj>
                </mc:Choice>
                <mc:Fallback>
                  <p:oleObj name="公式" r:id="rId11" imgW="114151" imgH="215619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5" name="Object 6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0" name="公式" r:id="rId12" imgW="114151" imgH="215619" progId="Equation.3">
                    <p:embed/>
                  </p:oleObj>
                </mc:Choice>
                <mc:Fallback>
                  <p:oleObj name="公式" r:id="rId12" imgW="114151" imgH="215619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56" name="AutoShape 8"/>
            <p:cNvSpPr>
              <a:spLocks noChangeArrowheads="1"/>
            </p:cNvSpPr>
            <p:nvPr/>
          </p:nvSpPr>
          <p:spPr bwMode="auto">
            <a:xfrm flipV="1">
              <a:off x="3216" y="2208"/>
              <a:ext cx="2112" cy="336"/>
            </a:xfrm>
            <a:prstGeom prst="wedgeRoundRectCallout">
              <a:avLst>
                <a:gd name="adj1" fmla="val -4264"/>
                <a:gd name="adj2" fmla="val 16785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0457" name="Text Box 9"/>
            <p:cNvSpPr txBox="1">
              <a:spLocks noChangeArrowheads="1"/>
            </p:cNvSpPr>
            <p:nvPr/>
          </p:nvSpPr>
          <p:spPr bwMode="auto">
            <a:xfrm>
              <a:off x="3168" y="2208"/>
              <a:ext cx="22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1"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受激吸收爱因斯坦系数</a:t>
              </a:r>
              <a:endPara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0470" name="Text Box 22"/>
            <p:cNvSpPr txBox="1">
              <a:spLocks noChangeArrowheads="1"/>
            </p:cNvSpPr>
            <p:nvPr/>
          </p:nvSpPr>
          <p:spPr bwMode="auto">
            <a:xfrm>
              <a:off x="3600" y="1488"/>
              <a:ext cx="177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12 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·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0471" name="Text Box 23"/>
            <p:cNvSpPr txBox="1">
              <a:spLocks noChangeArrowheads="1"/>
            </p:cNvSpPr>
            <p:nvPr/>
          </p:nvSpPr>
          <p:spPr bwMode="auto">
            <a:xfrm>
              <a:off x="1933" y="1516"/>
              <a:ext cx="147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受激吸收概率</a:t>
              </a:r>
              <a:r>
                <a:rPr kumimoji="1" lang="en-US" altLang="zh-CN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:</a:t>
              </a:r>
            </a:p>
          </p:txBody>
        </p:sp>
      </p:grpSp>
      <p:grpSp>
        <p:nvGrpSpPr>
          <p:cNvPr id="17415" name="Group 54"/>
          <p:cNvGrpSpPr>
            <a:grpSpLocks/>
          </p:cNvGrpSpPr>
          <p:nvPr/>
        </p:nvGrpSpPr>
        <p:grpSpPr bwMode="auto">
          <a:xfrm>
            <a:off x="304800" y="2622550"/>
            <a:ext cx="2667000" cy="1873250"/>
            <a:chOff x="336" y="1488"/>
            <a:chExt cx="1632" cy="1152"/>
          </a:xfrm>
        </p:grpSpPr>
        <p:sp>
          <p:nvSpPr>
            <p:cNvPr id="17441" name="Rectangle 41"/>
            <p:cNvSpPr>
              <a:spLocks noChangeArrowheads="1"/>
            </p:cNvSpPr>
            <p:nvPr/>
          </p:nvSpPr>
          <p:spPr bwMode="auto">
            <a:xfrm>
              <a:off x="336" y="1488"/>
              <a:ext cx="1632" cy="11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7442" name="Group 42"/>
            <p:cNvGrpSpPr>
              <a:grpSpLocks/>
            </p:cNvGrpSpPr>
            <p:nvPr/>
          </p:nvGrpSpPr>
          <p:grpSpPr bwMode="auto">
            <a:xfrm>
              <a:off x="816" y="1824"/>
              <a:ext cx="912" cy="320"/>
              <a:chOff x="4176" y="1984"/>
              <a:chExt cx="912" cy="320"/>
            </a:xfrm>
          </p:grpSpPr>
          <p:sp>
            <p:nvSpPr>
              <p:cNvPr id="17449" name="Freeform 43"/>
              <p:cNvSpPr>
                <a:spLocks/>
              </p:cNvSpPr>
              <p:nvPr/>
            </p:nvSpPr>
            <p:spPr bwMode="auto">
              <a:xfrm>
                <a:off x="4176" y="2145"/>
                <a:ext cx="532" cy="139"/>
              </a:xfrm>
              <a:custGeom>
                <a:avLst/>
                <a:gdLst>
                  <a:gd name="T0" fmla="*/ 0 w 532"/>
                  <a:gd name="T1" fmla="*/ 88 h 139"/>
                  <a:gd name="T2" fmla="*/ 32 w 532"/>
                  <a:gd name="T3" fmla="*/ 8 h 139"/>
                  <a:gd name="T4" fmla="*/ 112 w 532"/>
                  <a:gd name="T5" fmla="*/ 138 h 139"/>
                  <a:gd name="T6" fmla="*/ 178 w 532"/>
                  <a:gd name="T7" fmla="*/ 4 h 139"/>
                  <a:gd name="T8" fmla="*/ 236 w 532"/>
                  <a:gd name="T9" fmla="*/ 130 h 139"/>
                  <a:gd name="T10" fmla="*/ 296 w 532"/>
                  <a:gd name="T11" fmla="*/ 59 h 139"/>
                  <a:gd name="T12" fmla="*/ 318 w 532"/>
                  <a:gd name="T13" fmla="*/ 56 h 139"/>
                  <a:gd name="T14" fmla="*/ 391 w 532"/>
                  <a:gd name="T15" fmla="*/ 59 h 139"/>
                  <a:gd name="T16" fmla="*/ 532 w 532"/>
                  <a:gd name="T17" fmla="*/ 50 h 1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139">
                    <a:moveTo>
                      <a:pt x="0" y="88"/>
                    </a:moveTo>
                    <a:cubicBezTo>
                      <a:pt x="5" y="75"/>
                      <a:pt x="13" y="0"/>
                      <a:pt x="32" y="8"/>
                    </a:cubicBezTo>
                    <a:cubicBezTo>
                      <a:pt x="51" y="16"/>
                      <a:pt x="88" y="139"/>
                      <a:pt x="112" y="138"/>
                    </a:cubicBezTo>
                    <a:cubicBezTo>
                      <a:pt x="136" y="137"/>
                      <a:pt x="157" y="5"/>
                      <a:pt x="178" y="4"/>
                    </a:cubicBezTo>
                    <a:cubicBezTo>
                      <a:pt x="199" y="3"/>
                      <a:pt x="216" y="121"/>
                      <a:pt x="236" y="130"/>
                    </a:cubicBezTo>
                    <a:cubicBezTo>
                      <a:pt x="256" y="139"/>
                      <a:pt x="283" y="71"/>
                      <a:pt x="296" y="59"/>
                    </a:cubicBezTo>
                    <a:cubicBezTo>
                      <a:pt x="310" y="47"/>
                      <a:pt x="303" y="56"/>
                      <a:pt x="318" y="56"/>
                    </a:cubicBezTo>
                    <a:cubicBezTo>
                      <a:pt x="334" y="56"/>
                      <a:pt x="355" y="60"/>
                      <a:pt x="391" y="59"/>
                    </a:cubicBezTo>
                    <a:cubicBezTo>
                      <a:pt x="426" y="58"/>
                      <a:pt x="503" y="52"/>
                      <a:pt x="532" y="50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7450" name="Object 44"/>
              <p:cNvGraphicFramePr>
                <a:graphicFrameLocks noChangeAspect="1"/>
              </p:cNvGraphicFramePr>
              <p:nvPr/>
            </p:nvGraphicFramePr>
            <p:xfrm>
              <a:off x="4683" y="1984"/>
              <a:ext cx="405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91" name="Equation" r:id="rId14" imgW="241195" imgH="190417" progId="Equation.3">
                      <p:embed/>
                    </p:oleObj>
                  </mc:Choice>
                  <mc:Fallback>
                    <p:oleObj name="Equation" r:id="rId14" imgW="241195" imgH="190417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3" y="1984"/>
                            <a:ext cx="405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43" name="Group 46"/>
            <p:cNvGrpSpPr>
              <a:grpSpLocks/>
            </p:cNvGrpSpPr>
            <p:nvPr/>
          </p:nvGrpSpPr>
          <p:grpSpPr bwMode="auto">
            <a:xfrm>
              <a:off x="415" y="1536"/>
              <a:ext cx="1467" cy="1104"/>
              <a:chOff x="1087" y="1728"/>
              <a:chExt cx="1467" cy="1104"/>
            </a:xfrm>
          </p:grpSpPr>
          <p:sp>
            <p:nvSpPr>
              <p:cNvPr id="17444" name="Line 47"/>
              <p:cNvSpPr>
                <a:spLocks noChangeShapeType="1"/>
              </p:cNvSpPr>
              <p:nvPr/>
            </p:nvSpPr>
            <p:spPr bwMode="auto">
              <a:xfrm>
                <a:off x="1354" y="1850"/>
                <a:ext cx="1200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45" name="Line 48"/>
              <p:cNvSpPr>
                <a:spLocks noChangeShapeType="1"/>
              </p:cNvSpPr>
              <p:nvPr/>
            </p:nvSpPr>
            <p:spPr bwMode="auto">
              <a:xfrm>
                <a:off x="1354" y="2592"/>
                <a:ext cx="1200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446" name="Text Box 49"/>
              <p:cNvSpPr txBox="1">
                <a:spLocks noChangeArrowheads="1"/>
              </p:cNvSpPr>
              <p:nvPr/>
            </p:nvSpPr>
            <p:spPr bwMode="auto">
              <a:xfrm>
                <a:off x="1834" y="2139"/>
                <a:ext cx="229" cy="6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60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graphicFrame>
            <p:nvGraphicFramePr>
              <p:cNvPr id="17447" name="Object 50"/>
              <p:cNvGraphicFramePr>
                <a:graphicFrameLocks noChangeAspect="1"/>
              </p:cNvGraphicFramePr>
              <p:nvPr/>
            </p:nvGraphicFramePr>
            <p:xfrm>
              <a:off x="1114" y="2448"/>
              <a:ext cx="32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92" name="Equation" r:id="rId16" imgW="190500" imgH="228600" progId="Equation.3">
                      <p:embed/>
                    </p:oleObj>
                  </mc:Choice>
                  <mc:Fallback>
                    <p:oleObj name="Equation" r:id="rId16" imgW="190500" imgH="228600" progId="Equation.3">
                      <p:embed/>
                      <p:pic>
                        <p:nvPicPr>
                          <p:cNvPr id="0" name="Object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4" y="2448"/>
                            <a:ext cx="32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48" name="Object 51"/>
              <p:cNvGraphicFramePr>
                <a:graphicFrameLocks noChangeAspect="1"/>
              </p:cNvGraphicFramePr>
              <p:nvPr/>
            </p:nvGraphicFramePr>
            <p:xfrm>
              <a:off x="1087" y="1728"/>
              <a:ext cx="363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93" name="Equation" r:id="rId18" imgW="215806" imgH="228501" progId="Equation.3">
                      <p:embed/>
                    </p:oleObj>
                  </mc:Choice>
                  <mc:Fallback>
                    <p:oleObj name="Equation" r:id="rId18" imgW="215806" imgH="228501" progId="Equation.3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87" y="1728"/>
                            <a:ext cx="363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7416" name="Rectangle 89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受激吸收</a:t>
            </a:r>
          </a:p>
        </p:txBody>
      </p:sp>
      <p:sp>
        <p:nvSpPr>
          <p:cNvPr id="17417" name="AutoShape 12"/>
          <p:cNvSpPr>
            <a:spLocks noChangeArrowheads="1"/>
          </p:cNvSpPr>
          <p:nvPr/>
        </p:nvSpPr>
        <p:spPr bwMode="auto">
          <a:xfrm>
            <a:off x="1433513" y="4724400"/>
            <a:ext cx="3581400" cy="838200"/>
          </a:xfrm>
          <a:prstGeom prst="wedgeRoundRectCallout">
            <a:avLst>
              <a:gd name="adj1" fmla="val -12454"/>
              <a:gd name="adj2" fmla="val -108903"/>
              <a:gd name="adj3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60575" name="Group 127"/>
          <p:cNvGrpSpPr>
            <a:grpSpLocks/>
          </p:cNvGrpSpPr>
          <p:nvPr/>
        </p:nvGrpSpPr>
        <p:grpSpPr bwMode="auto">
          <a:xfrm>
            <a:off x="304800" y="4692650"/>
            <a:ext cx="8382000" cy="2089150"/>
            <a:chOff x="192" y="2956"/>
            <a:chExt cx="5280" cy="1316"/>
          </a:xfrm>
        </p:grpSpPr>
        <p:sp>
          <p:nvSpPr>
            <p:cNvPr id="360461" name="Text Box 13"/>
            <p:cNvSpPr txBox="1">
              <a:spLocks noChangeArrowheads="1"/>
            </p:cNvSpPr>
            <p:nvPr/>
          </p:nvSpPr>
          <p:spPr bwMode="auto">
            <a:xfrm>
              <a:off x="2209" y="2956"/>
              <a:ext cx="325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粒子体系在单位时间吸收的光子数</a:t>
              </a:r>
            </a:p>
          </p:txBody>
        </p:sp>
        <p:sp>
          <p:nvSpPr>
            <p:cNvPr id="360463" name="Text Box 15"/>
            <p:cNvSpPr txBox="1">
              <a:spLocks noChangeArrowheads="1"/>
            </p:cNvSpPr>
            <p:nvPr/>
          </p:nvSpPr>
          <p:spPr bwMode="auto">
            <a:xfrm>
              <a:off x="2256" y="3312"/>
              <a:ext cx="230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·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) ·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7421" name="Group 57"/>
            <p:cNvGrpSpPr>
              <a:grpSpLocks/>
            </p:cNvGrpSpPr>
            <p:nvPr/>
          </p:nvGrpSpPr>
          <p:grpSpPr bwMode="auto">
            <a:xfrm>
              <a:off x="3360" y="3936"/>
              <a:ext cx="2112" cy="336"/>
              <a:chOff x="2967" y="3936"/>
              <a:chExt cx="2112" cy="336"/>
            </a:xfrm>
          </p:grpSpPr>
          <p:sp>
            <p:nvSpPr>
              <p:cNvPr id="17439" name="AutoShape 14"/>
              <p:cNvSpPr>
                <a:spLocks noChangeArrowheads="1"/>
              </p:cNvSpPr>
              <p:nvPr/>
            </p:nvSpPr>
            <p:spPr bwMode="auto">
              <a:xfrm flipV="1">
                <a:off x="2967" y="3936"/>
                <a:ext cx="2112" cy="336"/>
              </a:xfrm>
              <a:prstGeom prst="wedgeRoundRectCallout">
                <a:avLst>
                  <a:gd name="adj1" fmla="val -40815"/>
                  <a:gd name="adj2" fmla="val 131546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0464" name="Text Box 16"/>
              <p:cNvSpPr txBox="1">
                <a:spLocks noChangeArrowheads="1"/>
              </p:cNvSpPr>
              <p:nvPr/>
            </p:nvSpPr>
            <p:spPr bwMode="auto">
              <a:xfrm>
                <a:off x="3144" y="3949"/>
                <a:ext cx="16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kumimoji="1" lang="zh-CN" altLang="en-US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低能级</a:t>
                </a:r>
                <a:r>
                  <a:rPr kumimoji="1" lang="en-US" altLang="zh-CN" sz="2400" b="1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r>
                  <a:rPr kumimoji="1" lang="en-US" altLang="zh-CN" sz="2400" b="1" baseline="-25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kumimoji="1" lang="zh-CN" altLang="en-US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的粒子数</a:t>
                </a:r>
                <a:endParaRPr kumimoji="1" lang="zh-CN" altLang="en-US" sz="2400" b="1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422" name="Group 126"/>
            <p:cNvGrpSpPr>
              <a:grpSpLocks/>
            </p:cNvGrpSpPr>
            <p:nvPr/>
          </p:nvGrpSpPr>
          <p:grpSpPr bwMode="auto">
            <a:xfrm>
              <a:off x="192" y="2976"/>
              <a:ext cx="1680" cy="1180"/>
              <a:chOff x="192" y="2976"/>
              <a:chExt cx="1680" cy="1180"/>
            </a:xfrm>
          </p:grpSpPr>
          <p:grpSp>
            <p:nvGrpSpPr>
              <p:cNvPr id="17423" name="Group 113"/>
              <p:cNvGrpSpPr>
                <a:grpSpLocks/>
              </p:cNvGrpSpPr>
              <p:nvPr/>
            </p:nvGrpSpPr>
            <p:grpSpPr bwMode="auto">
              <a:xfrm>
                <a:off x="192" y="2976"/>
                <a:ext cx="1680" cy="1180"/>
                <a:chOff x="192" y="2976"/>
                <a:chExt cx="1680" cy="1180"/>
              </a:xfrm>
            </p:grpSpPr>
            <p:sp>
              <p:nvSpPr>
                <p:cNvPr id="17427" name="Rectangle 100"/>
                <p:cNvSpPr>
                  <a:spLocks noChangeArrowheads="1"/>
                </p:cNvSpPr>
                <p:nvPr/>
              </p:nvSpPr>
              <p:spPr bwMode="auto">
                <a:xfrm>
                  <a:off x="192" y="2976"/>
                  <a:ext cx="1680" cy="11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28" name="Line 101"/>
                <p:cNvSpPr>
                  <a:spLocks noChangeShapeType="1"/>
                </p:cNvSpPr>
                <p:nvPr/>
              </p:nvSpPr>
              <p:spPr bwMode="auto">
                <a:xfrm>
                  <a:off x="548" y="3150"/>
                  <a:ext cx="1235" cy="0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7429" name="Line 102"/>
                <p:cNvSpPr>
                  <a:spLocks noChangeShapeType="1"/>
                </p:cNvSpPr>
                <p:nvPr/>
              </p:nvSpPr>
              <p:spPr bwMode="auto">
                <a:xfrm>
                  <a:off x="548" y="3910"/>
                  <a:ext cx="1235" cy="0"/>
                </a:xfrm>
                <a:prstGeom prst="line">
                  <a:avLst/>
                </a:prstGeom>
                <a:noFill/>
                <a:ln w="2540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7430" name="Object 103"/>
                <p:cNvGraphicFramePr>
                  <a:graphicFrameLocks noChangeAspect="1"/>
                </p:cNvGraphicFramePr>
                <p:nvPr/>
              </p:nvGraphicFramePr>
              <p:xfrm>
                <a:off x="301" y="3763"/>
                <a:ext cx="329" cy="39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94" name="Equation" r:id="rId20" imgW="190500" imgH="228600" progId="Equation.3">
                        <p:embed/>
                      </p:oleObj>
                    </mc:Choice>
                    <mc:Fallback>
                      <p:oleObj name="Equation" r:id="rId20" imgW="190500" imgH="228600" progId="Equation.3">
                        <p:embed/>
                        <p:pic>
                          <p:nvPicPr>
                            <p:cNvPr id="0" name="Object 10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1" y="3763"/>
                              <a:ext cx="329" cy="39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431" name="Object 104"/>
                <p:cNvGraphicFramePr>
                  <a:graphicFrameLocks noChangeAspect="1"/>
                </p:cNvGraphicFramePr>
                <p:nvPr/>
              </p:nvGraphicFramePr>
              <p:xfrm>
                <a:off x="273" y="3025"/>
                <a:ext cx="374" cy="39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95" name="Equation" r:id="rId21" imgW="215806" imgH="228501" progId="Equation.3">
                        <p:embed/>
                      </p:oleObj>
                    </mc:Choice>
                    <mc:Fallback>
                      <p:oleObj name="Equation" r:id="rId21" imgW="215806" imgH="228501" progId="Equation.3">
                        <p:embed/>
                        <p:pic>
                          <p:nvPicPr>
                            <p:cNvPr id="0" name="Object 10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3" y="3025"/>
                              <a:ext cx="374" cy="39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7432" name="Oval 105"/>
                <p:cNvSpPr>
                  <a:spLocks noChangeAspect="1" noChangeArrowheads="1"/>
                </p:cNvSpPr>
                <p:nvPr/>
              </p:nvSpPr>
              <p:spPr bwMode="auto">
                <a:xfrm>
                  <a:off x="1056" y="3864"/>
                  <a:ext cx="79" cy="7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3" name="Oval 106"/>
                <p:cNvSpPr>
                  <a:spLocks noChangeAspect="1" noChangeArrowheads="1"/>
                </p:cNvSpPr>
                <p:nvPr/>
              </p:nvSpPr>
              <p:spPr bwMode="auto">
                <a:xfrm>
                  <a:off x="1152" y="3864"/>
                  <a:ext cx="79" cy="7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4" name="Oval 107"/>
                <p:cNvSpPr>
                  <a:spLocks noChangeAspect="1" noChangeArrowheads="1"/>
                </p:cNvSpPr>
                <p:nvPr/>
              </p:nvSpPr>
              <p:spPr bwMode="auto">
                <a:xfrm>
                  <a:off x="1264" y="3864"/>
                  <a:ext cx="79" cy="7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5" name="Oval 108"/>
                <p:cNvSpPr>
                  <a:spLocks noChangeAspect="1" noChangeArrowheads="1"/>
                </p:cNvSpPr>
                <p:nvPr/>
              </p:nvSpPr>
              <p:spPr bwMode="auto">
                <a:xfrm>
                  <a:off x="952" y="3872"/>
                  <a:ext cx="79" cy="7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6" name="Oval 109"/>
                <p:cNvSpPr>
                  <a:spLocks noChangeAspect="1" noChangeArrowheads="1"/>
                </p:cNvSpPr>
                <p:nvPr/>
              </p:nvSpPr>
              <p:spPr bwMode="auto">
                <a:xfrm>
                  <a:off x="849" y="3873"/>
                  <a:ext cx="79" cy="7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7" name="Oval 110"/>
                <p:cNvSpPr>
                  <a:spLocks noChangeAspect="1" noChangeArrowheads="1"/>
                </p:cNvSpPr>
                <p:nvPr/>
              </p:nvSpPr>
              <p:spPr bwMode="auto">
                <a:xfrm>
                  <a:off x="1361" y="3864"/>
                  <a:ext cx="79" cy="7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graphicFrame>
              <p:nvGraphicFramePr>
                <p:cNvPr id="17438" name="Object 111"/>
                <p:cNvGraphicFramePr>
                  <a:graphicFrameLocks noChangeAspect="1"/>
                </p:cNvGraphicFramePr>
                <p:nvPr/>
              </p:nvGraphicFramePr>
              <p:xfrm>
                <a:off x="1461" y="3639"/>
                <a:ext cx="250" cy="2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96" name="Equation" r:id="rId22" imgW="190500" imgH="228600" progId="Equation.DSMT4">
                        <p:embed/>
                      </p:oleObj>
                    </mc:Choice>
                    <mc:Fallback>
                      <p:oleObj name="Equation" r:id="rId22" imgW="190500" imgH="228600" progId="Equation.DSMT4">
                        <p:embed/>
                        <p:pic>
                          <p:nvPicPr>
                            <p:cNvPr id="0" name="Object 1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61" y="3639"/>
                              <a:ext cx="250" cy="29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7424" name="Group 117"/>
              <p:cNvGrpSpPr>
                <a:grpSpLocks/>
              </p:cNvGrpSpPr>
              <p:nvPr/>
            </p:nvGrpSpPr>
            <p:grpSpPr bwMode="auto">
              <a:xfrm>
                <a:off x="693" y="3320"/>
                <a:ext cx="939" cy="328"/>
                <a:chOff x="4176" y="1984"/>
                <a:chExt cx="912" cy="320"/>
              </a:xfrm>
            </p:grpSpPr>
            <p:sp>
              <p:nvSpPr>
                <p:cNvPr id="17425" name="Freeform 118"/>
                <p:cNvSpPr>
                  <a:spLocks/>
                </p:cNvSpPr>
                <p:nvPr/>
              </p:nvSpPr>
              <p:spPr bwMode="auto">
                <a:xfrm>
                  <a:off x="4176" y="2145"/>
                  <a:ext cx="532" cy="139"/>
                </a:xfrm>
                <a:custGeom>
                  <a:avLst/>
                  <a:gdLst>
                    <a:gd name="T0" fmla="*/ 0 w 532"/>
                    <a:gd name="T1" fmla="*/ 88 h 139"/>
                    <a:gd name="T2" fmla="*/ 32 w 532"/>
                    <a:gd name="T3" fmla="*/ 8 h 139"/>
                    <a:gd name="T4" fmla="*/ 112 w 532"/>
                    <a:gd name="T5" fmla="*/ 138 h 139"/>
                    <a:gd name="T6" fmla="*/ 178 w 532"/>
                    <a:gd name="T7" fmla="*/ 4 h 139"/>
                    <a:gd name="T8" fmla="*/ 236 w 532"/>
                    <a:gd name="T9" fmla="*/ 130 h 139"/>
                    <a:gd name="T10" fmla="*/ 296 w 532"/>
                    <a:gd name="T11" fmla="*/ 59 h 139"/>
                    <a:gd name="T12" fmla="*/ 318 w 532"/>
                    <a:gd name="T13" fmla="*/ 56 h 139"/>
                    <a:gd name="T14" fmla="*/ 391 w 532"/>
                    <a:gd name="T15" fmla="*/ 59 h 139"/>
                    <a:gd name="T16" fmla="*/ 532 w 532"/>
                    <a:gd name="T17" fmla="*/ 50 h 1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2" h="139">
                      <a:moveTo>
                        <a:pt x="0" y="88"/>
                      </a:moveTo>
                      <a:cubicBezTo>
                        <a:pt x="5" y="75"/>
                        <a:pt x="13" y="0"/>
                        <a:pt x="32" y="8"/>
                      </a:cubicBezTo>
                      <a:cubicBezTo>
                        <a:pt x="51" y="16"/>
                        <a:pt x="88" y="139"/>
                        <a:pt x="112" y="138"/>
                      </a:cubicBezTo>
                      <a:cubicBezTo>
                        <a:pt x="136" y="137"/>
                        <a:pt x="157" y="5"/>
                        <a:pt x="178" y="4"/>
                      </a:cubicBezTo>
                      <a:cubicBezTo>
                        <a:pt x="199" y="3"/>
                        <a:pt x="216" y="121"/>
                        <a:pt x="236" y="130"/>
                      </a:cubicBezTo>
                      <a:cubicBezTo>
                        <a:pt x="256" y="139"/>
                        <a:pt x="283" y="71"/>
                        <a:pt x="296" y="59"/>
                      </a:cubicBezTo>
                      <a:cubicBezTo>
                        <a:pt x="310" y="47"/>
                        <a:pt x="303" y="56"/>
                        <a:pt x="318" y="56"/>
                      </a:cubicBezTo>
                      <a:cubicBezTo>
                        <a:pt x="334" y="56"/>
                        <a:pt x="355" y="60"/>
                        <a:pt x="391" y="59"/>
                      </a:cubicBezTo>
                      <a:cubicBezTo>
                        <a:pt x="426" y="58"/>
                        <a:pt x="503" y="52"/>
                        <a:pt x="532" y="50"/>
                      </a:cubicBezTo>
                    </a:path>
                  </a:pathLst>
                </a:custGeom>
                <a:noFill/>
                <a:ln w="34925" cmpd="sng">
                  <a:solidFill>
                    <a:srgbClr val="A600A6"/>
                  </a:solidFill>
                  <a:round/>
                  <a:headEnd type="none" w="med" len="med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7426" name="Object 119"/>
                <p:cNvGraphicFramePr>
                  <a:graphicFrameLocks noChangeAspect="1"/>
                </p:cNvGraphicFramePr>
                <p:nvPr/>
              </p:nvGraphicFramePr>
              <p:xfrm>
                <a:off x="4683" y="1984"/>
                <a:ext cx="405" cy="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697" name="Equation" r:id="rId24" imgW="241195" imgH="190417" progId="Equation.3">
                        <p:embed/>
                      </p:oleObj>
                    </mc:Choice>
                    <mc:Fallback>
                      <p:oleObj name="Equation" r:id="rId24" imgW="241195" imgH="190417" progId="Equation.3">
                        <p:embed/>
                        <p:pic>
                          <p:nvPicPr>
                            <p:cNvPr id="0" name="Object 1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83" y="1984"/>
                              <a:ext cx="405" cy="3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0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0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2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受激辐射</a:t>
            </a:r>
          </a:p>
        </p:txBody>
      </p:sp>
      <p:grpSp>
        <p:nvGrpSpPr>
          <p:cNvPr id="18435" name="Group 71"/>
          <p:cNvGrpSpPr>
            <a:grpSpLocks/>
          </p:cNvGrpSpPr>
          <p:nvPr/>
        </p:nvGrpSpPr>
        <p:grpSpPr bwMode="auto">
          <a:xfrm>
            <a:off x="2400300" y="1198563"/>
            <a:ext cx="2290763" cy="2898775"/>
            <a:chOff x="1512" y="755"/>
            <a:chExt cx="1443" cy="1826"/>
          </a:xfrm>
        </p:grpSpPr>
        <p:grpSp>
          <p:nvGrpSpPr>
            <p:cNvPr id="18457" name="Group 69"/>
            <p:cNvGrpSpPr>
              <a:grpSpLocks/>
            </p:cNvGrpSpPr>
            <p:nvPr/>
          </p:nvGrpSpPr>
          <p:grpSpPr bwMode="auto">
            <a:xfrm>
              <a:off x="1512" y="838"/>
              <a:ext cx="1443" cy="1743"/>
              <a:chOff x="1512" y="822"/>
              <a:chExt cx="1443" cy="1743"/>
            </a:xfrm>
          </p:grpSpPr>
          <p:sp>
            <p:nvSpPr>
              <p:cNvPr id="18459" name="Rectangle 10"/>
              <p:cNvSpPr>
                <a:spLocks noChangeArrowheads="1"/>
              </p:cNvSpPr>
              <p:nvPr/>
            </p:nvSpPr>
            <p:spPr bwMode="auto">
              <a:xfrm>
                <a:off x="1512" y="822"/>
                <a:ext cx="1443" cy="17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0" name="Line 11"/>
              <p:cNvSpPr>
                <a:spLocks noChangeShapeType="1"/>
              </p:cNvSpPr>
              <p:nvPr/>
            </p:nvSpPr>
            <p:spPr bwMode="auto">
              <a:xfrm>
                <a:off x="1839" y="1156"/>
                <a:ext cx="942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8461" name="Line 12"/>
              <p:cNvSpPr>
                <a:spLocks noChangeShapeType="1"/>
              </p:cNvSpPr>
              <p:nvPr/>
            </p:nvSpPr>
            <p:spPr bwMode="auto">
              <a:xfrm>
                <a:off x="1839" y="2026"/>
                <a:ext cx="942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8462" name="Object 14"/>
              <p:cNvGraphicFramePr>
                <a:graphicFrameLocks noChangeAspect="1"/>
              </p:cNvGraphicFramePr>
              <p:nvPr/>
            </p:nvGraphicFramePr>
            <p:xfrm>
              <a:off x="1533" y="1827"/>
              <a:ext cx="288" cy="4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96" name="Equation" r:id="rId3" imgW="190500" imgH="228600" progId="Equation.3">
                      <p:embed/>
                    </p:oleObj>
                  </mc:Choice>
                  <mc:Fallback>
                    <p:oleObj name="Equation" r:id="rId3" imgW="190500" imgH="2286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3" y="1827"/>
                            <a:ext cx="288" cy="4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3" name="Object 15"/>
              <p:cNvGraphicFramePr>
                <a:graphicFrameLocks noChangeAspect="1"/>
              </p:cNvGraphicFramePr>
              <p:nvPr/>
            </p:nvGraphicFramePr>
            <p:xfrm>
              <a:off x="1581" y="963"/>
              <a:ext cx="300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97" name="Equation" r:id="rId5" imgW="215806" imgH="228501" progId="Equation.3">
                      <p:embed/>
                    </p:oleObj>
                  </mc:Choice>
                  <mc:Fallback>
                    <p:oleObj name="Equation" r:id="rId5" imgW="215806" imgH="228501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81" y="963"/>
                            <a:ext cx="300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8464" name="Group 31"/>
              <p:cNvGrpSpPr>
                <a:grpSpLocks/>
              </p:cNvGrpSpPr>
              <p:nvPr/>
            </p:nvGrpSpPr>
            <p:grpSpPr bwMode="auto">
              <a:xfrm>
                <a:off x="1872" y="1348"/>
                <a:ext cx="801" cy="332"/>
                <a:chOff x="2850" y="2788"/>
                <a:chExt cx="812" cy="332"/>
              </a:xfrm>
            </p:grpSpPr>
            <p:sp>
              <p:nvSpPr>
                <p:cNvPr id="18466" name="Freeform 32"/>
                <p:cNvSpPr>
                  <a:spLocks/>
                </p:cNvSpPr>
                <p:nvPr/>
              </p:nvSpPr>
              <p:spPr bwMode="auto">
                <a:xfrm>
                  <a:off x="2850" y="2958"/>
                  <a:ext cx="443" cy="141"/>
                </a:xfrm>
                <a:custGeom>
                  <a:avLst/>
                  <a:gdLst>
                    <a:gd name="T0" fmla="*/ 0 w 443"/>
                    <a:gd name="T1" fmla="*/ 138 h 141"/>
                    <a:gd name="T2" fmla="*/ 46 w 443"/>
                    <a:gd name="T3" fmla="*/ 5 h 141"/>
                    <a:gd name="T4" fmla="*/ 110 w 443"/>
                    <a:gd name="T5" fmla="*/ 140 h 141"/>
                    <a:gd name="T6" fmla="*/ 162 w 443"/>
                    <a:gd name="T7" fmla="*/ 1 h 141"/>
                    <a:gd name="T8" fmla="*/ 208 w 443"/>
                    <a:gd name="T9" fmla="*/ 132 h 141"/>
                    <a:gd name="T10" fmla="*/ 256 w 443"/>
                    <a:gd name="T11" fmla="*/ 58 h 141"/>
                    <a:gd name="T12" fmla="*/ 273 w 443"/>
                    <a:gd name="T13" fmla="*/ 55 h 141"/>
                    <a:gd name="T14" fmla="*/ 331 w 443"/>
                    <a:gd name="T15" fmla="*/ 58 h 141"/>
                    <a:gd name="T16" fmla="*/ 443 w 443"/>
                    <a:gd name="T17" fmla="*/ 49 h 14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443" h="141">
                      <a:moveTo>
                        <a:pt x="0" y="138"/>
                      </a:moveTo>
                      <a:cubicBezTo>
                        <a:pt x="8" y="117"/>
                        <a:pt x="28" y="5"/>
                        <a:pt x="46" y="5"/>
                      </a:cubicBezTo>
                      <a:cubicBezTo>
                        <a:pt x="64" y="5"/>
                        <a:pt x="91" y="141"/>
                        <a:pt x="110" y="140"/>
                      </a:cubicBezTo>
                      <a:cubicBezTo>
                        <a:pt x="129" y="139"/>
                        <a:pt x="146" y="2"/>
                        <a:pt x="162" y="1"/>
                      </a:cubicBezTo>
                      <a:cubicBezTo>
                        <a:pt x="179" y="0"/>
                        <a:pt x="192" y="122"/>
                        <a:pt x="208" y="132"/>
                      </a:cubicBezTo>
                      <a:cubicBezTo>
                        <a:pt x="224" y="141"/>
                        <a:pt x="245" y="71"/>
                        <a:pt x="256" y="58"/>
                      </a:cubicBezTo>
                      <a:cubicBezTo>
                        <a:pt x="267" y="46"/>
                        <a:pt x="261" y="55"/>
                        <a:pt x="273" y="55"/>
                      </a:cubicBezTo>
                      <a:cubicBezTo>
                        <a:pt x="286" y="55"/>
                        <a:pt x="303" y="59"/>
                        <a:pt x="331" y="58"/>
                      </a:cubicBezTo>
                      <a:cubicBezTo>
                        <a:pt x="359" y="57"/>
                        <a:pt x="420" y="51"/>
                        <a:pt x="443" y="49"/>
                      </a:cubicBezTo>
                    </a:path>
                  </a:pathLst>
                </a:custGeom>
                <a:noFill/>
                <a:ln w="34925" cmpd="sng">
                  <a:solidFill>
                    <a:srgbClr val="A600A6"/>
                  </a:solidFill>
                  <a:round/>
                  <a:headEnd type="none" w="med" len="med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8467" name="Object 33"/>
                <p:cNvGraphicFramePr>
                  <a:graphicFrameLocks noChangeAspect="1"/>
                </p:cNvGraphicFramePr>
                <p:nvPr/>
              </p:nvGraphicFramePr>
              <p:xfrm>
                <a:off x="3274" y="2788"/>
                <a:ext cx="388" cy="3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598" name="Equation" r:id="rId7" imgW="241195" imgH="190417" progId="Equation.3">
                        <p:embed/>
                      </p:oleObj>
                    </mc:Choice>
                    <mc:Fallback>
                      <p:oleObj name="Equation" r:id="rId7" imgW="241195" imgH="190417" progId="Equation.3">
                        <p:embed/>
                        <p:pic>
                          <p:nvPicPr>
                            <p:cNvPr id="0" name="Object 3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74" y="2788"/>
                              <a:ext cx="388" cy="3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56411" name="Text Box 59"/>
              <p:cNvSpPr txBox="1">
                <a:spLocks noChangeArrowheads="1"/>
              </p:cNvSpPr>
              <p:nvPr/>
            </p:nvSpPr>
            <p:spPr bwMode="auto">
              <a:xfrm>
                <a:off x="1512" y="2232"/>
                <a:ext cx="1440" cy="333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发光前</a:t>
                </a:r>
              </a:p>
            </p:txBody>
          </p:sp>
        </p:grpSp>
        <p:sp>
          <p:nvSpPr>
            <p:cNvPr id="18458" name="Text Box 13"/>
            <p:cNvSpPr txBox="1">
              <a:spLocks noChangeArrowheads="1"/>
            </p:cNvSpPr>
            <p:nvPr/>
          </p:nvSpPr>
          <p:spPr bwMode="auto">
            <a:xfrm>
              <a:off x="2216" y="755"/>
              <a:ext cx="22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5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</a:p>
          </p:txBody>
        </p:sp>
      </p:grpSp>
      <p:grpSp>
        <p:nvGrpSpPr>
          <p:cNvPr id="356420" name="Group 68"/>
          <p:cNvGrpSpPr>
            <a:grpSpLocks/>
          </p:cNvGrpSpPr>
          <p:nvPr/>
        </p:nvGrpSpPr>
        <p:grpSpPr bwMode="auto">
          <a:xfrm>
            <a:off x="5105400" y="1219200"/>
            <a:ext cx="2671763" cy="2868613"/>
            <a:chOff x="3597" y="854"/>
            <a:chExt cx="1683" cy="1807"/>
          </a:xfrm>
        </p:grpSpPr>
        <p:sp>
          <p:nvSpPr>
            <p:cNvPr id="18441" name="Rectangle 66"/>
            <p:cNvSpPr>
              <a:spLocks noChangeArrowheads="1"/>
            </p:cNvSpPr>
            <p:nvPr/>
          </p:nvSpPr>
          <p:spPr bwMode="auto">
            <a:xfrm>
              <a:off x="3597" y="918"/>
              <a:ext cx="1683" cy="17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6419" name="Text Box 67"/>
            <p:cNvSpPr txBox="1">
              <a:spLocks noChangeArrowheads="1"/>
            </p:cNvSpPr>
            <p:nvPr/>
          </p:nvSpPr>
          <p:spPr bwMode="auto">
            <a:xfrm>
              <a:off x="3597" y="2328"/>
              <a:ext cx="1683" cy="333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发光后</a:t>
              </a:r>
            </a:p>
          </p:txBody>
        </p:sp>
        <p:sp>
          <p:nvSpPr>
            <p:cNvPr id="18443" name="Line 16"/>
            <p:cNvSpPr>
              <a:spLocks noChangeShapeType="1"/>
            </p:cNvSpPr>
            <p:nvPr/>
          </p:nvSpPr>
          <p:spPr bwMode="auto">
            <a:xfrm>
              <a:off x="3984" y="2019"/>
              <a:ext cx="912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4" name="Text Box 17"/>
            <p:cNvSpPr txBox="1">
              <a:spLocks noChangeArrowheads="1"/>
            </p:cNvSpPr>
            <p:nvPr/>
          </p:nvSpPr>
          <p:spPr bwMode="auto">
            <a:xfrm>
              <a:off x="4282" y="1611"/>
              <a:ext cx="22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54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18445" name="Line 18"/>
            <p:cNvSpPr>
              <a:spLocks noChangeShapeType="1"/>
            </p:cNvSpPr>
            <p:nvPr/>
          </p:nvSpPr>
          <p:spPr bwMode="auto">
            <a:xfrm>
              <a:off x="3984" y="1155"/>
              <a:ext cx="402" cy="5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6" name="Text Box 19"/>
            <p:cNvSpPr txBox="1">
              <a:spLocks noChangeArrowheads="1"/>
            </p:cNvSpPr>
            <p:nvPr/>
          </p:nvSpPr>
          <p:spPr bwMode="auto">
            <a:xfrm>
              <a:off x="4266" y="854"/>
              <a:ext cx="40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600" b="1">
                  <a:solidFill>
                    <a:srgbClr val="D6009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。</a:t>
              </a:r>
            </a:p>
          </p:txBody>
        </p:sp>
        <p:sp>
          <p:nvSpPr>
            <p:cNvPr id="18447" name="Line 20"/>
            <p:cNvSpPr>
              <a:spLocks noChangeShapeType="1"/>
            </p:cNvSpPr>
            <p:nvPr/>
          </p:nvSpPr>
          <p:spPr bwMode="auto">
            <a:xfrm>
              <a:off x="4424" y="1160"/>
              <a:ext cx="526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8" name="Line 21"/>
            <p:cNvSpPr>
              <a:spLocks noChangeShapeType="1"/>
            </p:cNvSpPr>
            <p:nvPr/>
          </p:nvSpPr>
          <p:spPr bwMode="auto">
            <a:xfrm>
              <a:off x="4397" y="1203"/>
              <a:ext cx="0" cy="797"/>
            </a:xfrm>
            <a:prstGeom prst="line">
              <a:avLst/>
            </a:prstGeom>
            <a:noFill/>
            <a:ln w="22225">
              <a:solidFill>
                <a:srgbClr val="008000"/>
              </a:solidFill>
              <a:prstDash val="dash"/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18449" name="Object 22"/>
            <p:cNvGraphicFramePr>
              <a:graphicFrameLocks noChangeAspect="1"/>
            </p:cNvGraphicFramePr>
            <p:nvPr/>
          </p:nvGraphicFramePr>
          <p:xfrm>
            <a:off x="3648" y="963"/>
            <a:ext cx="377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99" name="Equation" r:id="rId9" imgW="215806" imgH="228501" progId="Equation.3">
                    <p:embed/>
                  </p:oleObj>
                </mc:Choice>
                <mc:Fallback>
                  <p:oleObj name="Equation" r:id="rId9" imgW="215806" imgH="228501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963"/>
                          <a:ext cx="377" cy="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0" name="Object 23"/>
            <p:cNvGraphicFramePr>
              <a:graphicFrameLocks noChangeAspect="1"/>
            </p:cNvGraphicFramePr>
            <p:nvPr/>
          </p:nvGraphicFramePr>
          <p:xfrm>
            <a:off x="3648" y="1827"/>
            <a:ext cx="336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00" name="Equation" r:id="rId10" imgW="190500" imgH="228600" progId="Equation.3">
                    <p:embed/>
                  </p:oleObj>
                </mc:Choice>
                <mc:Fallback>
                  <p:oleObj name="Equation" r:id="rId10" imgW="190500" imgH="2286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827"/>
                          <a:ext cx="336" cy="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451" name="Group 25"/>
            <p:cNvGrpSpPr>
              <a:grpSpLocks/>
            </p:cNvGrpSpPr>
            <p:nvPr/>
          </p:nvGrpSpPr>
          <p:grpSpPr bwMode="auto">
            <a:xfrm>
              <a:off x="4480" y="1398"/>
              <a:ext cx="800" cy="332"/>
              <a:chOff x="2850" y="2788"/>
              <a:chExt cx="812" cy="332"/>
            </a:xfrm>
          </p:grpSpPr>
          <p:sp>
            <p:nvSpPr>
              <p:cNvPr id="18455" name="Freeform 26"/>
              <p:cNvSpPr>
                <a:spLocks/>
              </p:cNvSpPr>
              <p:nvPr/>
            </p:nvSpPr>
            <p:spPr bwMode="auto">
              <a:xfrm>
                <a:off x="2850" y="2958"/>
                <a:ext cx="443" cy="141"/>
              </a:xfrm>
              <a:custGeom>
                <a:avLst/>
                <a:gdLst>
                  <a:gd name="T0" fmla="*/ 0 w 443"/>
                  <a:gd name="T1" fmla="*/ 138 h 141"/>
                  <a:gd name="T2" fmla="*/ 46 w 443"/>
                  <a:gd name="T3" fmla="*/ 5 h 141"/>
                  <a:gd name="T4" fmla="*/ 110 w 443"/>
                  <a:gd name="T5" fmla="*/ 140 h 141"/>
                  <a:gd name="T6" fmla="*/ 162 w 443"/>
                  <a:gd name="T7" fmla="*/ 1 h 141"/>
                  <a:gd name="T8" fmla="*/ 208 w 443"/>
                  <a:gd name="T9" fmla="*/ 132 h 141"/>
                  <a:gd name="T10" fmla="*/ 256 w 443"/>
                  <a:gd name="T11" fmla="*/ 58 h 141"/>
                  <a:gd name="T12" fmla="*/ 273 w 443"/>
                  <a:gd name="T13" fmla="*/ 55 h 141"/>
                  <a:gd name="T14" fmla="*/ 331 w 443"/>
                  <a:gd name="T15" fmla="*/ 58 h 141"/>
                  <a:gd name="T16" fmla="*/ 443 w 443"/>
                  <a:gd name="T17" fmla="*/ 49 h 1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43" h="141">
                    <a:moveTo>
                      <a:pt x="0" y="138"/>
                    </a:moveTo>
                    <a:cubicBezTo>
                      <a:pt x="8" y="117"/>
                      <a:pt x="28" y="5"/>
                      <a:pt x="46" y="5"/>
                    </a:cubicBezTo>
                    <a:cubicBezTo>
                      <a:pt x="64" y="5"/>
                      <a:pt x="91" y="141"/>
                      <a:pt x="110" y="140"/>
                    </a:cubicBezTo>
                    <a:cubicBezTo>
                      <a:pt x="129" y="139"/>
                      <a:pt x="146" y="2"/>
                      <a:pt x="162" y="1"/>
                    </a:cubicBezTo>
                    <a:cubicBezTo>
                      <a:pt x="179" y="0"/>
                      <a:pt x="192" y="122"/>
                      <a:pt x="208" y="132"/>
                    </a:cubicBezTo>
                    <a:cubicBezTo>
                      <a:pt x="224" y="141"/>
                      <a:pt x="245" y="71"/>
                      <a:pt x="256" y="58"/>
                    </a:cubicBezTo>
                    <a:cubicBezTo>
                      <a:pt x="267" y="46"/>
                      <a:pt x="261" y="55"/>
                      <a:pt x="273" y="55"/>
                    </a:cubicBezTo>
                    <a:cubicBezTo>
                      <a:pt x="286" y="55"/>
                      <a:pt x="303" y="59"/>
                      <a:pt x="331" y="58"/>
                    </a:cubicBezTo>
                    <a:cubicBezTo>
                      <a:pt x="359" y="57"/>
                      <a:pt x="420" y="51"/>
                      <a:pt x="443" y="49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8456" name="Object 27"/>
              <p:cNvGraphicFramePr>
                <a:graphicFrameLocks noChangeAspect="1"/>
              </p:cNvGraphicFramePr>
              <p:nvPr/>
            </p:nvGraphicFramePr>
            <p:xfrm>
              <a:off x="3274" y="2788"/>
              <a:ext cx="388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01" name="Equation" r:id="rId12" imgW="241195" imgH="190417" progId="Equation.3">
                      <p:embed/>
                    </p:oleObj>
                  </mc:Choice>
                  <mc:Fallback>
                    <p:oleObj name="Equation" r:id="rId12" imgW="241195" imgH="190417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4" y="2788"/>
                            <a:ext cx="388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452" name="Group 28"/>
            <p:cNvGrpSpPr>
              <a:grpSpLocks/>
            </p:cNvGrpSpPr>
            <p:nvPr/>
          </p:nvGrpSpPr>
          <p:grpSpPr bwMode="auto">
            <a:xfrm>
              <a:off x="4480" y="1158"/>
              <a:ext cx="800" cy="332"/>
              <a:chOff x="2850" y="2788"/>
              <a:chExt cx="812" cy="332"/>
            </a:xfrm>
          </p:grpSpPr>
          <p:sp>
            <p:nvSpPr>
              <p:cNvPr id="18453" name="Freeform 29"/>
              <p:cNvSpPr>
                <a:spLocks/>
              </p:cNvSpPr>
              <p:nvPr/>
            </p:nvSpPr>
            <p:spPr bwMode="auto">
              <a:xfrm>
                <a:off x="2850" y="2958"/>
                <a:ext cx="443" cy="141"/>
              </a:xfrm>
              <a:custGeom>
                <a:avLst/>
                <a:gdLst>
                  <a:gd name="T0" fmla="*/ 0 w 443"/>
                  <a:gd name="T1" fmla="*/ 138 h 141"/>
                  <a:gd name="T2" fmla="*/ 46 w 443"/>
                  <a:gd name="T3" fmla="*/ 5 h 141"/>
                  <a:gd name="T4" fmla="*/ 110 w 443"/>
                  <a:gd name="T5" fmla="*/ 140 h 141"/>
                  <a:gd name="T6" fmla="*/ 162 w 443"/>
                  <a:gd name="T7" fmla="*/ 1 h 141"/>
                  <a:gd name="T8" fmla="*/ 208 w 443"/>
                  <a:gd name="T9" fmla="*/ 132 h 141"/>
                  <a:gd name="T10" fmla="*/ 256 w 443"/>
                  <a:gd name="T11" fmla="*/ 58 h 141"/>
                  <a:gd name="T12" fmla="*/ 273 w 443"/>
                  <a:gd name="T13" fmla="*/ 55 h 141"/>
                  <a:gd name="T14" fmla="*/ 331 w 443"/>
                  <a:gd name="T15" fmla="*/ 58 h 141"/>
                  <a:gd name="T16" fmla="*/ 443 w 443"/>
                  <a:gd name="T17" fmla="*/ 49 h 1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43" h="141">
                    <a:moveTo>
                      <a:pt x="0" y="138"/>
                    </a:moveTo>
                    <a:cubicBezTo>
                      <a:pt x="8" y="117"/>
                      <a:pt x="28" y="5"/>
                      <a:pt x="46" y="5"/>
                    </a:cubicBezTo>
                    <a:cubicBezTo>
                      <a:pt x="64" y="5"/>
                      <a:pt x="91" y="141"/>
                      <a:pt x="110" y="140"/>
                    </a:cubicBezTo>
                    <a:cubicBezTo>
                      <a:pt x="129" y="139"/>
                      <a:pt x="146" y="2"/>
                      <a:pt x="162" y="1"/>
                    </a:cubicBezTo>
                    <a:cubicBezTo>
                      <a:pt x="179" y="0"/>
                      <a:pt x="192" y="122"/>
                      <a:pt x="208" y="132"/>
                    </a:cubicBezTo>
                    <a:cubicBezTo>
                      <a:pt x="224" y="141"/>
                      <a:pt x="245" y="71"/>
                      <a:pt x="256" y="58"/>
                    </a:cubicBezTo>
                    <a:cubicBezTo>
                      <a:pt x="267" y="46"/>
                      <a:pt x="261" y="55"/>
                      <a:pt x="273" y="55"/>
                    </a:cubicBezTo>
                    <a:cubicBezTo>
                      <a:pt x="286" y="55"/>
                      <a:pt x="303" y="59"/>
                      <a:pt x="331" y="58"/>
                    </a:cubicBezTo>
                    <a:cubicBezTo>
                      <a:pt x="359" y="57"/>
                      <a:pt x="420" y="51"/>
                      <a:pt x="443" y="49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8454" name="Object 30"/>
              <p:cNvGraphicFramePr>
                <a:graphicFrameLocks noChangeAspect="1"/>
              </p:cNvGraphicFramePr>
              <p:nvPr/>
            </p:nvGraphicFramePr>
            <p:xfrm>
              <a:off x="3274" y="2788"/>
              <a:ext cx="388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02" name="Equation" r:id="rId13" imgW="241195" imgH="190417" progId="Equation.3">
                      <p:embed/>
                    </p:oleObj>
                  </mc:Choice>
                  <mc:Fallback>
                    <p:oleObj name="Equation" r:id="rId13" imgW="241195" imgH="190417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74" y="2788"/>
                            <a:ext cx="388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56405" name="Text Box 53"/>
          <p:cNvSpPr txBox="1">
            <a:spLocks noChangeArrowheads="1"/>
          </p:cNvSpPr>
          <p:nvPr/>
        </p:nvSpPr>
        <p:spPr bwMode="auto">
          <a:xfrm>
            <a:off x="1508125" y="1738313"/>
            <a:ext cx="549275" cy="180975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受激辐射</a:t>
            </a:r>
          </a:p>
        </p:txBody>
      </p:sp>
      <p:grpSp>
        <p:nvGrpSpPr>
          <p:cNvPr id="356427" name="Group 75"/>
          <p:cNvGrpSpPr>
            <a:grpSpLocks/>
          </p:cNvGrpSpPr>
          <p:nvPr/>
        </p:nvGrpSpPr>
        <p:grpSpPr bwMode="auto">
          <a:xfrm>
            <a:off x="304800" y="4724400"/>
            <a:ext cx="8610600" cy="1800225"/>
            <a:chOff x="192" y="2976"/>
            <a:chExt cx="5424" cy="1134"/>
          </a:xfrm>
        </p:grpSpPr>
        <p:sp>
          <p:nvSpPr>
            <p:cNvPr id="18439" name="Text Box 73"/>
            <p:cNvSpPr txBox="1">
              <a:spLocks noChangeArrowheads="1"/>
            </p:cNvSpPr>
            <p:nvPr/>
          </p:nvSpPr>
          <p:spPr bwMode="auto">
            <a:xfrm>
              <a:off x="192" y="2976"/>
              <a:ext cx="5424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处于高能态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b="1" baseline="-250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的一个原子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,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在频率为</a:t>
              </a:r>
              <a:r>
                <a:rPr lang="el-GR" altLang="zh-CN" b="1" i="1">
                  <a:solidFill>
                    <a:srgbClr val="990099"/>
                  </a:solidFill>
                  <a:latin typeface="GreekS" pitchFamily="2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ν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的辐射场作用（激励）下，跃迁至低能态</a:t>
              </a:r>
              <a:r>
                <a:rPr lang="en-US" altLang="zh-CN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b="1" baseline="-25000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，并辐射一个能量为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的光子。这种过程称为</a:t>
              </a:r>
              <a:r>
                <a:rPr lang="zh-CN" altLang="en-US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受激辐射</a:t>
              </a:r>
              <a:r>
                <a:rPr lang="zh-CN" altLang="en-US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跃迁，发出的光子称为受激辐射。</a:t>
              </a:r>
              <a:endParaRPr lang="en-US" altLang="zh-CN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18440" name="Object 74"/>
            <p:cNvGraphicFramePr>
              <a:graphicFrameLocks noChangeAspect="1"/>
            </p:cNvGraphicFramePr>
            <p:nvPr/>
          </p:nvGraphicFramePr>
          <p:xfrm>
            <a:off x="240" y="3546"/>
            <a:ext cx="336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03" name="Equation" r:id="rId14" imgW="202936" imgH="177569" progId="Equation.DSMT4">
                    <p:embed/>
                  </p:oleObj>
                </mc:Choice>
                <mc:Fallback>
                  <p:oleObj name="Equation" r:id="rId14" imgW="202936" imgH="177569" progId="Equation.DSMT4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546"/>
                          <a:ext cx="336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6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6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6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6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6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6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40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12" name="Text Box 16"/>
          <p:cNvSpPr txBox="1">
            <a:spLocks noChangeArrowheads="1"/>
          </p:cNvSpPr>
          <p:nvPr/>
        </p:nvSpPr>
        <p:spPr bwMode="auto">
          <a:xfrm>
            <a:off x="4271963" y="1568450"/>
            <a:ext cx="4745037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外来光场中频率   的能量密度 </a:t>
            </a:r>
          </a:p>
        </p:txBody>
      </p:sp>
      <p:graphicFrame>
        <p:nvGraphicFramePr>
          <p:cNvPr id="19459" name="Object 17"/>
          <p:cNvGraphicFramePr>
            <a:graphicFrameLocks noChangeAspect="1"/>
          </p:cNvGraphicFramePr>
          <p:nvPr/>
        </p:nvGraphicFramePr>
        <p:xfrm>
          <a:off x="6796088" y="1573213"/>
          <a:ext cx="3460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1" name="Equation" r:id="rId3" imgW="126835" imgH="139518" progId="Equation.DSMT4">
                  <p:embed/>
                </p:oleObj>
              </mc:Choice>
              <mc:Fallback>
                <p:oleObj name="Equation" r:id="rId3" imgW="126835" imgH="139518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1573213"/>
                        <a:ext cx="34607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18"/>
          <p:cNvGraphicFramePr>
            <a:graphicFrameLocks noChangeAspect="1"/>
          </p:cNvGraphicFramePr>
          <p:nvPr/>
        </p:nvGraphicFramePr>
        <p:xfrm>
          <a:off x="3152775" y="1517650"/>
          <a:ext cx="1084263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2" name="Equation" r:id="rId5" imgW="393529" imgH="203112" progId="Equation.DSMT4">
                  <p:embed/>
                </p:oleObj>
              </mc:Choice>
              <mc:Fallback>
                <p:oleObj name="Equation" r:id="rId5" imgW="393529" imgH="203112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1517650"/>
                        <a:ext cx="1084263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2533" name="Group 37"/>
          <p:cNvGrpSpPr>
            <a:grpSpLocks/>
          </p:cNvGrpSpPr>
          <p:nvPr/>
        </p:nvGrpSpPr>
        <p:grpSpPr bwMode="auto">
          <a:xfrm>
            <a:off x="3068638" y="2362200"/>
            <a:ext cx="5465762" cy="1676400"/>
            <a:chOff x="1933" y="1488"/>
            <a:chExt cx="3443" cy="1056"/>
          </a:xfrm>
        </p:grpSpPr>
        <p:graphicFrame>
          <p:nvGraphicFramePr>
            <p:cNvPr id="19498" name="Object 11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33" name="公式" r:id="rId7" imgW="114151" imgH="215619" progId="Equation.3">
                    <p:embed/>
                  </p:oleObj>
                </mc:Choice>
                <mc:Fallback>
                  <p:oleObj name="公式" r:id="rId7" imgW="114151" imgH="215619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9" name="Object 12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34" name="公式" r:id="rId9" imgW="114151" imgH="215619" progId="Equation.3">
                    <p:embed/>
                  </p:oleObj>
                </mc:Choice>
                <mc:Fallback>
                  <p:oleObj name="公式" r:id="rId9" imgW="114151" imgH="215619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0" name="Object 13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35" name="公式" r:id="rId10" imgW="114151" imgH="215619" progId="Equation.3">
                    <p:embed/>
                  </p:oleObj>
                </mc:Choice>
                <mc:Fallback>
                  <p:oleObj name="公式" r:id="rId10" imgW="114151" imgH="215619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1" name="Object 14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36" name="公式" r:id="rId11" imgW="114151" imgH="215619" progId="Equation.3">
                    <p:embed/>
                  </p:oleObj>
                </mc:Choice>
                <mc:Fallback>
                  <p:oleObj name="公式" r:id="rId11" imgW="114151" imgH="215619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2" name="Object 15"/>
            <p:cNvGraphicFramePr>
              <a:graphicFrameLocks noChangeAspect="1"/>
            </p:cNvGraphicFramePr>
            <p:nvPr/>
          </p:nvGraphicFramePr>
          <p:xfrm>
            <a:off x="2844" y="2044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37" name="公式" r:id="rId12" imgW="114151" imgH="215619" progId="Equation.3">
                    <p:embed/>
                  </p:oleObj>
                </mc:Choice>
                <mc:Fallback>
                  <p:oleObj name="公式" r:id="rId12" imgW="114151" imgH="215619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044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3" name="AutoShape 19"/>
            <p:cNvSpPr>
              <a:spLocks noChangeArrowheads="1"/>
            </p:cNvSpPr>
            <p:nvPr/>
          </p:nvSpPr>
          <p:spPr bwMode="auto">
            <a:xfrm flipV="1">
              <a:off x="3216" y="2208"/>
              <a:ext cx="2112" cy="336"/>
            </a:xfrm>
            <a:prstGeom prst="wedgeRoundRectCallout">
              <a:avLst>
                <a:gd name="adj1" fmla="val -4264"/>
                <a:gd name="adj2" fmla="val 16785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2516" name="Text Box 20"/>
            <p:cNvSpPr txBox="1">
              <a:spLocks noChangeArrowheads="1"/>
            </p:cNvSpPr>
            <p:nvPr/>
          </p:nvSpPr>
          <p:spPr bwMode="auto">
            <a:xfrm>
              <a:off x="3168" y="2208"/>
              <a:ext cx="22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1" lang="zh-CN" alt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受激辐射爱因斯坦系数</a:t>
              </a:r>
              <a:endPara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2517" name="Text Box 21"/>
            <p:cNvSpPr txBox="1">
              <a:spLocks noChangeArrowheads="1"/>
            </p:cNvSpPr>
            <p:nvPr/>
          </p:nvSpPr>
          <p:spPr bwMode="auto">
            <a:xfrm>
              <a:off x="3600" y="1488"/>
              <a:ext cx="177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21 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·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2518" name="Text Box 22"/>
            <p:cNvSpPr txBox="1">
              <a:spLocks noChangeArrowheads="1"/>
            </p:cNvSpPr>
            <p:nvPr/>
          </p:nvSpPr>
          <p:spPr bwMode="auto">
            <a:xfrm>
              <a:off x="1933" y="1516"/>
              <a:ext cx="147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受激辐射概率</a:t>
              </a:r>
              <a:r>
                <a:rPr kumimoji="1" lang="en-US" altLang="zh-CN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:</a:t>
              </a:r>
            </a:p>
          </p:txBody>
        </p:sp>
      </p:grpSp>
      <p:grpSp>
        <p:nvGrpSpPr>
          <p:cNvPr id="19462" name="Group 36"/>
          <p:cNvGrpSpPr>
            <a:grpSpLocks/>
          </p:cNvGrpSpPr>
          <p:nvPr/>
        </p:nvGrpSpPr>
        <p:grpSpPr bwMode="auto">
          <a:xfrm>
            <a:off x="304800" y="1981200"/>
            <a:ext cx="2667000" cy="2336800"/>
            <a:chOff x="192" y="1360"/>
            <a:chExt cx="1680" cy="1472"/>
          </a:xfrm>
        </p:grpSpPr>
        <p:sp>
          <p:nvSpPr>
            <p:cNvPr id="19488" name="Rectangle 24"/>
            <p:cNvSpPr>
              <a:spLocks noChangeArrowheads="1"/>
            </p:cNvSpPr>
            <p:nvPr/>
          </p:nvSpPr>
          <p:spPr bwMode="auto">
            <a:xfrm>
              <a:off x="192" y="1652"/>
              <a:ext cx="1680" cy="11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9489" name="Group 25"/>
            <p:cNvGrpSpPr>
              <a:grpSpLocks/>
            </p:cNvGrpSpPr>
            <p:nvPr/>
          </p:nvGrpSpPr>
          <p:grpSpPr bwMode="auto">
            <a:xfrm>
              <a:off x="686" y="1996"/>
              <a:ext cx="939" cy="328"/>
              <a:chOff x="4176" y="1984"/>
              <a:chExt cx="912" cy="320"/>
            </a:xfrm>
          </p:grpSpPr>
          <p:sp>
            <p:nvSpPr>
              <p:cNvPr id="19496" name="Freeform 26"/>
              <p:cNvSpPr>
                <a:spLocks/>
              </p:cNvSpPr>
              <p:nvPr/>
            </p:nvSpPr>
            <p:spPr bwMode="auto">
              <a:xfrm>
                <a:off x="4176" y="2145"/>
                <a:ext cx="532" cy="139"/>
              </a:xfrm>
              <a:custGeom>
                <a:avLst/>
                <a:gdLst>
                  <a:gd name="T0" fmla="*/ 0 w 532"/>
                  <a:gd name="T1" fmla="*/ 88 h 139"/>
                  <a:gd name="T2" fmla="*/ 32 w 532"/>
                  <a:gd name="T3" fmla="*/ 8 h 139"/>
                  <a:gd name="T4" fmla="*/ 112 w 532"/>
                  <a:gd name="T5" fmla="*/ 138 h 139"/>
                  <a:gd name="T6" fmla="*/ 178 w 532"/>
                  <a:gd name="T7" fmla="*/ 4 h 139"/>
                  <a:gd name="T8" fmla="*/ 236 w 532"/>
                  <a:gd name="T9" fmla="*/ 130 h 139"/>
                  <a:gd name="T10" fmla="*/ 296 w 532"/>
                  <a:gd name="T11" fmla="*/ 59 h 139"/>
                  <a:gd name="T12" fmla="*/ 318 w 532"/>
                  <a:gd name="T13" fmla="*/ 56 h 139"/>
                  <a:gd name="T14" fmla="*/ 391 w 532"/>
                  <a:gd name="T15" fmla="*/ 59 h 139"/>
                  <a:gd name="T16" fmla="*/ 532 w 532"/>
                  <a:gd name="T17" fmla="*/ 50 h 1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139">
                    <a:moveTo>
                      <a:pt x="0" y="88"/>
                    </a:moveTo>
                    <a:cubicBezTo>
                      <a:pt x="5" y="75"/>
                      <a:pt x="13" y="0"/>
                      <a:pt x="32" y="8"/>
                    </a:cubicBezTo>
                    <a:cubicBezTo>
                      <a:pt x="51" y="16"/>
                      <a:pt x="88" y="139"/>
                      <a:pt x="112" y="138"/>
                    </a:cubicBezTo>
                    <a:cubicBezTo>
                      <a:pt x="136" y="137"/>
                      <a:pt x="157" y="5"/>
                      <a:pt x="178" y="4"/>
                    </a:cubicBezTo>
                    <a:cubicBezTo>
                      <a:pt x="199" y="3"/>
                      <a:pt x="216" y="121"/>
                      <a:pt x="236" y="130"/>
                    </a:cubicBezTo>
                    <a:cubicBezTo>
                      <a:pt x="256" y="139"/>
                      <a:pt x="283" y="71"/>
                      <a:pt x="296" y="59"/>
                    </a:cubicBezTo>
                    <a:cubicBezTo>
                      <a:pt x="310" y="47"/>
                      <a:pt x="303" y="56"/>
                      <a:pt x="318" y="56"/>
                    </a:cubicBezTo>
                    <a:cubicBezTo>
                      <a:pt x="334" y="56"/>
                      <a:pt x="355" y="60"/>
                      <a:pt x="391" y="59"/>
                    </a:cubicBezTo>
                    <a:cubicBezTo>
                      <a:pt x="426" y="58"/>
                      <a:pt x="503" y="52"/>
                      <a:pt x="532" y="50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9497" name="Object 27"/>
              <p:cNvGraphicFramePr>
                <a:graphicFrameLocks noChangeAspect="1"/>
              </p:cNvGraphicFramePr>
              <p:nvPr/>
            </p:nvGraphicFramePr>
            <p:xfrm>
              <a:off x="4683" y="1984"/>
              <a:ext cx="405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38" name="Equation" r:id="rId14" imgW="241195" imgH="190417" progId="Equation.3">
                      <p:embed/>
                    </p:oleObj>
                  </mc:Choice>
                  <mc:Fallback>
                    <p:oleObj name="Equation" r:id="rId14" imgW="241195" imgH="190417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3" y="1984"/>
                            <a:ext cx="405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9490" name="Group 35"/>
            <p:cNvGrpSpPr>
              <a:grpSpLocks/>
            </p:cNvGrpSpPr>
            <p:nvPr/>
          </p:nvGrpSpPr>
          <p:grpSpPr bwMode="auto">
            <a:xfrm>
              <a:off x="273" y="1360"/>
              <a:ext cx="1510" cy="1472"/>
              <a:chOff x="273" y="1360"/>
              <a:chExt cx="1510" cy="1472"/>
            </a:xfrm>
          </p:grpSpPr>
          <p:sp>
            <p:nvSpPr>
              <p:cNvPr id="19491" name="Line 29"/>
              <p:cNvSpPr>
                <a:spLocks noChangeShapeType="1"/>
              </p:cNvSpPr>
              <p:nvPr/>
            </p:nvSpPr>
            <p:spPr bwMode="auto">
              <a:xfrm>
                <a:off x="548" y="1826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92" name="Line 30"/>
              <p:cNvSpPr>
                <a:spLocks noChangeShapeType="1"/>
              </p:cNvSpPr>
              <p:nvPr/>
            </p:nvSpPr>
            <p:spPr bwMode="auto">
              <a:xfrm>
                <a:off x="548" y="2586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93" name="Text Box 31"/>
              <p:cNvSpPr txBox="1">
                <a:spLocks noChangeArrowheads="1"/>
              </p:cNvSpPr>
              <p:nvPr/>
            </p:nvSpPr>
            <p:spPr bwMode="auto">
              <a:xfrm>
                <a:off x="1042" y="1360"/>
                <a:ext cx="236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6000" b="1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graphicFrame>
            <p:nvGraphicFramePr>
              <p:cNvPr id="19494" name="Object 32"/>
              <p:cNvGraphicFramePr>
                <a:graphicFrameLocks noChangeAspect="1"/>
              </p:cNvGraphicFramePr>
              <p:nvPr/>
            </p:nvGraphicFramePr>
            <p:xfrm>
              <a:off x="301" y="2439"/>
              <a:ext cx="329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39" name="Equation" r:id="rId16" imgW="190500" imgH="228600" progId="Equation.3">
                      <p:embed/>
                    </p:oleObj>
                  </mc:Choice>
                  <mc:Fallback>
                    <p:oleObj name="Equation" r:id="rId16" imgW="190500" imgH="22860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" y="2439"/>
                            <a:ext cx="329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95" name="Object 33"/>
              <p:cNvGraphicFramePr>
                <a:graphicFrameLocks noChangeAspect="1"/>
              </p:cNvGraphicFramePr>
              <p:nvPr/>
            </p:nvGraphicFramePr>
            <p:xfrm>
              <a:off x="273" y="1701"/>
              <a:ext cx="374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0" name="Equation" r:id="rId18" imgW="215806" imgH="228501" progId="Equation.3">
                      <p:embed/>
                    </p:oleObj>
                  </mc:Choice>
                  <mc:Fallback>
                    <p:oleObj name="Equation" r:id="rId18" imgW="215806" imgH="228501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" y="1701"/>
                            <a:ext cx="374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9463" name="Rectangle 34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受激辐射</a:t>
            </a:r>
          </a:p>
        </p:txBody>
      </p:sp>
      <p:grpSp>
        <p:nvGrpSpPr>
          <p:cNvPr id="362558" name="Group 62"/>
          <p:cNvGrpSpPr>
            <a:grpSpLocks/>
          </p:cNvGrpSpPr>
          <p:nvPr/>
        </p:nvGrpSpPr>
        <p:grpSpPr bwMode="auto">
          <a:xfrm>
            <a:off x="304800" y="4495800"/>
            <a:ext cx="8693150" cy="2089150"/>
            <a:chOff x="192" y="2832"/>
            <a:chExt cx="5476" cy="1316"/>
          </a:xfrm>
        </p:grpSpPr>
        <p:sp>
          <p:nvSpPr>
            <p:cNvPr id="19465" name="AutoShape 2"/>
            <p:cNvSpPr>
              <a:spLocks noChangeArrowheads="1"/>
            </p:cNvSpPr>
            <p:nvPr/>
          </p:nvSpPr>
          <p:spPr bwMode="auto">
            <a:xfrm>
              <a:off x="1863" y="2880"/>
              <a:ext cx="576" cy="384"/>
            </a:xfrm>
            <a:prstGeom prst="wedgeRoundRectCallout">
              <a:avLst>
                <a:gd name="adj1" fmla="val -43750"/>
                <a:gd name="adj2" fmla="val 70000"/>
                <a:gd name="adj3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66" name="AutoShape 3"/>
            <p:cNvSpPr>
              <a:spLocks noChangeArrowheads="1"/>
            </p:cNvSpPr>
            <p:nvPr/>
          </p:nvSpPr>
          <p:spPr bwMode="auto">
            <a:xfrm>
              <a:off x="903" y="2976"/>
              <a:ext cx="2256" cy="528"/>
            </a:xfrm>
            <a:prstGeom prst="wedgeRoundRectCallout">
              <a:avLst>
                <a:gd name="adj1" fmla="val -12454"/>
                <a:gd name="adj2" fmla="val -108903"/>
                <a:gd name="adj3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2535" name="Text Box 39"/>
            <p:cNvSpPr txBox="1">
              <a:spLocks noChangeArrowheads="1"/>
            </p:cNvSpPr>
            <p:nvPr/>
          </p:nvSpPr>
          <p:spPr bwMode="auto">
            <a:xfrm>
              <a:off x="1999" y="2832"/>
              <a:ext cx="3669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kumimoji="1" lang="zh-CN" altLang="en-US" sz="26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粒子体系在单位时间受激辐射的光子数</a:t>
              </a:r>
            </a:p>
          </p:txBody>
        </p:sp>
        <p:sp>
          <p:nvSpPr>
            <p:cNvPr id="362536" name="Text Box 40"/>
            <p:cNvSpPr txBox="1">
              <a:spLocks noChangeArrowheads="1"/>
            </p:cNvSpPr>
            <p:nvPr/>
          </p:nvSpPr>
          <p:spPr bwMode="auto">
            <a:xfrm>
              <a:off x="2256" y="3188"/>
              <a:ext cx="230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·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) ·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1" lang="en-US" altLang="zh-CN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9469" name="Group 41"/>
            <p:cNvGrpSpPr>
              <a:grpSpLocks/>
            </p:cNvGrpSpPr>
            <p:nvPr/>
          </p:nvGrpSpPr>
          <p:grpSpPr bwMode="auto">
            <a:xfrm>
              <a:off x="3360" y="3812"/>
              <a:ext cx="2112" cy="336"/>
              <a:chOff x="2967" y="3936"/>
              <a:chExt cx="2112" cy="336"/>
            </a:xfrm>
          </p:grpSpPr>
          <p:sp>
            <p:nvSpPr>
              <p:cNvPr id="19486" name="AutoShape 42"/>
              <p:cNvSpPr>
                <a:spLocks noChangeArrowheads="1"/>
              </p:cNvSpPr>
              <p:nvPr/>
            </p:nvSpPr>
            <p:spPr bwMode="auto">
              <a:xfrm flipV="1">
                <a:off x="2967" y="3936"/>
                <a:ext cx="2112" cy="336"/>
              </a:xfrm>
              <a:prstGeom prst="wedgeRoundRectCallout">
                <a:avLst>
                  <a:gd name="adj1" fmla="val -40815"/>
                  <a:gd name="adj2" fmla="val 131546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2539" name="Text Box 43"/>
              <p:cNvSpPr txBox="1">
                <a:spLocks noChangeArrowheads="1"/>
              </p:cNvSpPr>
              <p:nvPr/>
            </p:nvSpPr>
            <p:spPr bwMode="auto">
              <a:xfrm>
                <a:off x="3144" y="3949"/>
                <a:ext cx="16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kumimoji="1" lang="zh-CN" altLang="en-US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高能级</a:t>
                </a:r>
                <a:r>
                  <a:rPr kumimoji="1" lang="en-US" altLang="zh-CN" sz="2400" b="1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</a:rPr>
                  <a:t>E</a:t>
                </a:r>
                <a:r>
                  <a:rPr kumimoji="1" lang="en-US" altLang="zh-CN" sz="2400" b="1" baseline="-25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kumimoji="1" lang="zh-CN" altLang="en-US" sz="2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anose="02010600030101010101" pitchFamily="2" charset="-122"/>
                    <a:ea typeface="宋体" panose="02010600030101010101" pitchFamily="2" charset="-122"/>
                  </a:rPr>
                  <a:t>的粒子数</a:t>
                </a:r>
                <a:endParaRPr kumimoji="1" lang="zh-CN" altLang="en-US" sz="2400" b="1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470" name="Group 61"/>
            <p:cNvGrpSpPr>
              <a:grpSpLocks/>
            </p:cNvGrpSpPr>
            <p:nvPr/>
          </p:nvGrpSpPr>
          <p:grpSpPr bwMode="auto">
            <a:xfrm>
              <a:off x="192" y="2852"/>
              <a:ext cx="1680" cy="1180"/>
              <a:chOff x="192" y="2852"/>
              <a:chExt cx="1680" cy="1180"/>
            </a:xfrm>
          </p:grpSpPr>
          <p:sp>
            <p:nvSpPr>
              <p:cNvPr id="19471" name="Rectangle 46"/>
              <p:cNvSpPr>
                <a:spLocks noChangeArrowheads="1"/>
              </p:cNvSpPr>
              <p:nvPr/>
            </p:nvSpPr>
            <p:spPr bwMode="auto">
              <a:xfrm>
                <a:off x="192" y="2852"/>
                <a:ext cx="1680" cy="11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72" name="Line 47"/>
              <p:cNvSpPr>
                <a:spLocks noChangeShapeType="1"/>
              </p:cNvSpPr>
              <p:nvPr/>
            </p:nvSpPr>
            <p:spPr bwMode="auto">
              <a:xfrm>
                <a:off x="548" y="3026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9473" name="Line 48"/>
              <p:cNvSpPr>
                <a:spLocks noChangeShapeType="1"/>
              </p:cNvSpPr>
              <p:nvPr/>
            </p:nvSpPr>
            <p:spPr bwMode="auto">
              <a:xfrm>
                <a:off x="548" y="3786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19474" name="Object 49"/>
              <p:cNvGraphicFramePr>
                <a:graphicFrameLocks noChangeAspect="1"/>
              </p:cNvGraphicFramePr>
              <p:nvPr/>
            </p:nvGraphicFramePr>
            <p:xfrm>
              <a:off x="301" y="3639"/>
              <a:ext cx="329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1" name="Equation" r:id="rId20" imgW="190500" imgH="228600" progId="Equation.3">
                      <p:embed/>
                    </p:oleObj>
                  </mc:Choice>
                  <mc:Fallback>
                    <p:oleObj name="Equation" r:id="rId20" imgW="190500" imgH="228600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" y="3639"/>
                            <a:ext cx="329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75" name="Object 50"/>
              <p:cNvGraphicFramePr>
                <a:graphicFrameLocks noChangeAspect="1"/>
              </p:cNvGraphicFramePr>
              <p:nvPr/>
            </p:nvGraphicFramePr>
            <p:xfrm>
              <a:off x="273" y="2901"/>
              <a:ext cx="374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2" name="Equation" r:id="rId21" imgW="215806" imgH="228501" progId="Equation.3">
                      <p:embed/>
                    </p:oleObj>
                  </mc:Choice>
                  <mc:Fallback>
                    <p:oleObj name="Equation" r:id="rId21" imgW="215806" imgH="228501" progId="Equation.3">
                      <p:embed/>
                      <p:pic>
                        <p:nvPicPr>
                          <p:cNvPr id="0" name="Object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" y="2901"/>
                            <a:ext cx="374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76" name="Oval 51"/>
              <p:cNvSpPr>
                <a:spLocks noChangeAspect="1" noChangeArrowheads="1"/>
              </p:cNvSpPr>
              <p:nvPr/>
            </p:nvSpPr>
            <p:spPr bwMode="auto">
              <a:xfrm>
                <a:off x="1056" y="2984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77" name="Oval 52"/>
              <p:cNvSpPr>
                <a:spLocks noChangeAspect="1" noChangeArrowheads="1"/>
              </p:cNvSpPr>
              <p:nvPr/>
            </p:nvSpPr>
            <p:spPr bwMode="auto">
              <a:xfrm>
                <a:off x="1152" y="2984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78" name="Oval 53"/>
              <p:cNvSpPr>
                <a:spLocks noChangeAspect="1" noChangeArrowheads="1"/>
              </p:cNvSpPr>
              <p:nvPr/>
            </p:nvSpPr>
            <p:spPr bwMode="auto">
              <a:xfrm>
                <a:off x="1264" y="2984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79" name="Oval 54"/>
              <p:cNvSpPr>
                <a:spLocks noChangeAspect="1" noChangeArrowheads="1"/>
              </p:cNvSpPr>
              <p:nvPr/>
            </p:nvSpPr>
            <p:spPr bwMode="auto">
              <a:xfrm>
                <a:off x="952" y="2992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80" name="Oval 55"/>
              <p:cNvSpPr>
                <a:spLocks noChangeAspect="1" noChangeArrowheads="1"/>
              </p:cNvSpPr>
              <p:nvPr/>
            </p:nvSpPr>
            <p:spPr bwMode="auto">
              <a:xfrm>
                <a:off x="849" y="2993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481" name="Oval 56"/>
              <p:cNvSpPr>
                <a:spLocks noChangeAspect="1" noChangeArrowheads="1"/>
              </p:cNvSpPr>
              <p:nvPr/>
            </p:nvSpPr>
            <p:spPr bwMode="auto">
              <a:xfrm>
                <a:off x="1361" y="2984"/>
                <a:ext cx="79" cy="7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19482" name="Object 57"/>
              <p:cNvGraphicFramePr>
                <a:graphicFrameLocks noChangeAspect="1"/>
              </p:cNvGraphicFramePr>
              <p:nvPr/>
            </p:nvGraphicFramePr>
            <p:xfrm>
              <a:off x="1445" y="3024"/>
              <a:ext cx="283" cy="2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743" name="Equation" r:id="rId22" imgW="215806" imgH="228501" progId="Equation.DSMT4">
                      <p:embed/>
                    </p:oleObj>
                  </mc:Choice>
                  <mc:Fallback>
                    <p:oleObj name="Equation" r:id="rId22" imgW="215806" imgH="228501" progId="Equation.DSMT4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45" y="3024"/>
                            <a:ext cx="283" cy="2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9483" name="Group 58"/>
              <p:cNvGrpSpPr>
                <a:grpSpLocks/>
              </p:cNvGrpSpPr>
              <p:nvPr/>
            </p:nvGrpSpPr>
            <p:grpSpPr bwMode="auto">
              <a:xfrm>
                <a:off x="693" y="3196"/>
                <a:ext cx="939" cy="328"/>
                <a:chOff x="4176" y="1984"/>
                <a:chExt cx="912" cy="320"/>
              </a:xfrm>
            </p:grpSpPr>
            <p:sp>
              <p:nvSpPr>
                <p:cNvPr id="19484" name="Freeform 59"/>
                <p:cNvSpPr>
                  <a:spLocks/>
                </p:cNvSpPr>
                <p:nvPr/>
              </p:nvSpPr>
              <p:spPr bwMode="auto">
                <a:xfrm>
                  <a:off x="4176" y="2145"/>
                  <a:ext cx="532" cy="139"/>
                </a:xfrm>
                <a:custGeom>
                  <a:avLst/>
                  <a:gdLst>
                    <a:gd name="T0" fmla="*/ 0 w 532"/>
                    <a:gd name="T1" fmla="*/ 88 h 139"/>
                    <a:gd name="T2" fmla="*/ 32 w 532"/>
                    <a:gd name="T3" fmla="*/ 8 h 139"/>
                    <a:gd name="T4" fmla="*/ 112 w 532"/>
                    <a:gd name="T5" fmla="*/ 138 h 139"/>
                    <a:gd name="T6" fmla="*/ 178 w 532"/>
                    <a:gd name="T7" fmla="*/ 4 h 139"/>
                    <a:gd name="T8" fmla="*/ 236 w 532"/>
                    <a:gd name="T9" fmla="*/ 130 h 139"/>
                    <a:gd name="T10" fmla="*/ 296 w 532"/>
                    <a:gd name="T11" fmla="*/ 59 h 139"/>
                    <a:gd name="T12" fmla="*/ 318 w 532"/>
                    <a:gd name="T13" fmla="*/ 56 h 139"/>
                    <a:gd name="T14" fmla="*/ 391 w 532"/>
                    <a:gd name="T15" fmla="*/ 59 h 139"/>
                    <a:gd name="T16" fmla="*/ 532 w 532"/>
                    <a:gd name="T17" fmla="*/ 50 h 1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2" h="139">
                      <a:moveTo>
                        <a:pt x="0" y="88"/>
                      </a:moveTo>
                      <a:cubicBezTo>
                        <a:pt x="5" y="75"/>
                        <a:pt x="13" y="0"/>
                        <a:pt x="32" y="8"/>
                      </a:cubicBezTo>
                      <a:cubicBezTo>
                        <a:pt x="51" y="16"/>
                        <a:pt x="88" y="139"/>
                        <a:pt x="112" y="138"/>
                      </a:cubicBezTo>
                      <a:cubicBezTo>
                        <a:pt x="136" y="137"/>
                        <a:pt x="157" y="5"/>
                        <a:pt x="178" y="4"/>
                      </a:cubicBezTo>
                      <a:cubicBezTo>
                        <a:pt x="199" y="3"/>
                        <a:pt x="216" y="121"/>
                        <a:pt x="236" y="130"/>
                      </a:cubicBezTo>
                      <a:cubicBezTo>
                        <a:pt x="256" y="139"/>
                        <a:pt x="283" y="71"/>
                        <a:pt x="296" y="59"/>
                      </a:cubicBezTo>
                      <a:cubicBezTo>
                        <a:pt x="310" y="47"/>
                        <a:pt x="303" y="56"/>
                        <a:pt x="318" y="56"/>
                      </a:cubicBezTo>
                      <a:cubicBezTo>
                        <a:pt x="334" y="56"/>
                        <a:pt x="355" y="60"/>
                        <a:pt x="391" y="59"/>
                      </a:cubicBezTo>
                      <a:cubicBezTo>
                        <a:pt x="426" y="58"/>
                        <a:pt x="503" y="52"/>
                        <a:pt x="532" y="50"/>
                      </a:cubicBezTo>
                    </a:path>
                  </a:pathLst>
                </a:custGeom>
                <a:noFill/>
                <a:ln w="34925" cmpd="sng">
                  <a:solidFill>
                    <a:srgbClr val="A600A6"/>
                  </a:solidFill>
                  <a:round/>
                  <a:headEnd type="none" w="med" len="med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9485" name="Object 60"/>
                <p:cNvGraphicFramePr>
                  <a:graphicFrameLocks noChangeAspect="1"/>
                </p:cNvGraphicFramePr>
                <p:nvPr/>
              </p:nvGraphicFramePr>
              <p:xfrm>
                <a:off x="4683" y="1984"/>
                <a:ext cx="405" cy="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9744" name="Equation" r:id="rId24" imgW="241195" imgH="190417" progId="Equation.3">
                        <p:embed/>
                      </p:oleObj>
                    </mc:Choice>
                    <mc:Fallback>
                      <p:oleObj name="Equation" r:id="rId24" imgW="241195" imgH="190417" progId="Equation.3">
                        <p:embed/>
                        <p:pic>
                          <p:nvPicPr>
                            <p:cNvPr id="0" name="Object 6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83" y="1984"/>
                              <a:ext cx="405" cy="3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2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2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光与物质相互作用</a:t>
            </a:r>
          </a:p>
        </p:txBody>
      </p:sp>
      <p:grpSp>
        <p:nvGrpSpPr>
          <p:cNvPr id="20483" name="Group 30"/>
          <p:cNvGrpSpPr>
            <a:grpSpLocks/>
          </p:cNvGrpSpPr>
          <p:nvPr/>
        </p:nvGrpSpPr>
        <p:grpSpPr bwMode="auto">
          <a:xfrm>
            <a:off x="381000" y="2362200"/>
            <a:ext cx="2667000" cy="1873250"/>
            <a:chOff x="192" y="1540"/>
            <a:chExt cx="1680" cy="1180"/>
          </a:xfrm>
        </p:grpSpPr>
        <p:sp>
          <p:nvSpPr>
            <p:cNvPr id="20522" name="Rectangle 6"/>
            <p:cNvSpPr>
              <a:spLocks noChangeArrowheads="1"/>
            </p:cNvSpPr>
            <p:nvPr/>
          </p:nvSpPr>
          <p:spPr bwMode="auto">
            <a:xfrm>
              <a:off x="192" y="1540"/>
              <a:ext cx="1680" cy="11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0523" name="Group 7"/>
            <p:cNvGrpSpPr>
              <a:grpSpLocks/>
            </p:cNvGrpSpPr>
            <p:nvPr/>
          </p:nvGrpSpPr>
          <p:grpSpPr bwMode="auto">
            <a:xfrm>
              <a:off x="686" y="1884"/>
              <a:ext cx="939" cy="328"/>
              <a:chOff x="4176" y="1984"/>
              <a:chExt cx="912" cy="320"/>
            </a:xfrm>
          </p:grpSpPr>
          <p:sp>
            <p:nvSpPr>
              <p:cNvPr id="20542" name="Freeform 8"/>
              <p:cNvSpPr>
                <a:spLocks/>
              </p:cNvSpPr>
              <p:nvPr/>
            </p:nvSpPr>
            <p:spPr bwMode="auto">
              <a:xfrm>
                <a:off x="4176" y="2145"/>
                <a:ext cx="532" cy="139"/>
              </a:xfrm>
              <a:custGeom>
                <a:avLst/>
                <a:gdLst>
                  <a:gd name="T0" fmla="*/ 0 w 532"/>
                  <a:gd name="T1" fmla="*/ 88 h 139"/>
                  <a:gd name="T2" fmla="*/ 32 w 532"/>
                  <a:gd name="T3" fmla="*/ 8 h 139"/>
                  <a:gd name="T4" fmla="*/ 112 w 532"/>
                  <a:gd name="T5" fmla="*/ 138 h 139"/>
                  <a:gd name="T6" fmla="*/ 178 w 532"/>
                  <a:gd name="T7" fmla="*/ 4 h 139"/>
                  <a:gd name="T8" fmla="*/ 236 w 532"/>
                  <a:gd name="T9" fmla="*/ 130 h 139"/>
                  <a:gd name="T10" fmla="*/ 296 w 532"/>
                  <a:gd name="T11" fmla="*/ 59 h 139"/>
                  <a:gd name="T12" fmla="*/ 318 w 532"/>
                  <a:gd name="T13" fmla="*/ 56 h 139"/>
                  <a:gd name="T14" fmla="*/ 391 w 532"/>
                  <a:gd name="T15" fmla="*/ 59 h 139"/>
                  <a:gd name="T16" fmla="*/ 532 w 532"/>
                  <a:gd name="T17" fmla="*/ 50 h 1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139">
                    <a:moveTo>
                      <a:pt x="0" y="88"/>
                    </a:moveTo>
                    <a:cubicBezTo>
                      <a:pt x="5" y="75"/>
                      <a:pt x="13" y="0"/>
                      <a:pt x="32" y="8"/>
                    </a:cubicBezTo>
                    <a:cubicBezTo>
                      <a:pt x="51" y="16"/>
                      <a:pt x="88" y="139"/>
                      <a:pt x="112" y="138"/>
                    </a:cubicBezTo>
                    <a:cubicBezTo>
                      <a:pt x="136" y="137"/>
                      <a:pt x="157" y="5"/>
                      <a:pt x="178" y="4"/>
                    </a:cubicBezTo>
                    <a:cubicBezTo>
                      <a:pt x="199" y="3"/>
                      <a:pt x="216" y="121"/>
                      <a:pt x="236" y="130"/>
                    </a:cubicBezTo>
                    <a:cubicBezTo>
                      <a:pt x="256" y="139"/>
                      <a:pt x="283" y="71"/>
                      <a:pt x="296" y="59"/>
                    </a:cubicBezTo>
                    <a:cubicBezTo>
                      <a:pt x="310" y="47"/>
                      <a:pt x="303" y="56"/>
                      <a:pt x="318" y="56"/>
                    </a:cubicBezTo>
                    <a:cubicBezTo>
                      <a:pt x="334" y="56"/>
                      <a:pt x="355" y="60"/>
                      <a:pt x="391" y="59"/>
                    </a:cubicBezTo>
                    <a:cubicBezTo>
                      <a:pt x="426" y="58"/>
                      <a:pt x="503" y="52"/>
                      <a:pt x="532" y="50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0543" name="Object 9"/>
              <p:cNvGraphicFramePr>
                <a:graphicFrameLocks noChangeAspect="1"/>
              </p:cNvGraphicFramePr>
              <p:nvPr/>
            </p:nvGraphicFramePr>
            <p:xfrm>
              <a:off x="4683" y="1984"/>
              <a:ext cx="405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08" name="Equation" r:id="rId3" imgW="241195" imgH="190417" progId="Equation.3">
                      <p:embed/>
                    </p:oleObj>
                  </mc:Choice>
                  <mc:Fallback>
                    <p:oleObj name="Equation" r:id="rId3" imgW="241195" imgH="190417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3" y="1984"/>
                            <a:ext cx="405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524" name="Line 11"/>
            <p:cNvSpPr>
              <a:spLocks noChangeShapeType="1"/>
            </p:cNvSpPr>
            <p:nvPr/>
          </p:nvSpPr>
          <p:spPr bwMode="auto">
            <a:xfrm>
              <a:off x="548" y="1714"/>
              <a:ext cx="1235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12"/>
            <p:cNvSpPr>
              <a:spLocks noChangeShapeType="1"/>
            </p:cNvSpPr>
            <p:nvPr/>
          </p:nvSpPr>
          <p:spPr bwMode="auto">
            <a:xfrm>
              <a:off x="548" y="2474"/>
              <a:ext cx="1235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0526" name="Object 14"/>
            <p:cNvGraphicFramePr>
              <a:graphicFrameLocks noChangeAspect="1"/>
            </p:cNvGraphicFramePr>
            <p:nvPr/>
          </p:nvGraphicFramePr>
          <p:xfrm>
            <a:off x="192" y="2304"/>
            <a:ext cx="329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9" name="Equation" r:id="rId5" imgW="190500" imgH="228600" progId="Equation.3">
                    <p:embed/>
                  </p:oleObj>
                </mc:Choice>
                <mc:Fallback>
                  <p:oleObj name="Equation" r:id="rId5" imgW="19050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304"/>
                          <a:ext cx="329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7" name="Object 15"/>
            <p:cNvGraphicFramePr>
              <a:graphicFrameLocks noChangeAspect="1"/>
            </p:cNvGraphicFramePr>
            <p:nvPr/>
          </p:nvGraphicFramePr>
          <p:xfrm>
            <a:off x="192" y="1575"/>
            <a:ext cx="374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0" name="Equation" r:id="rId7" imgW="215806" imgH="228501" progId="Equation.3">
                    <p:embed/>
                  </p:oleObj>
                </mc:Choice>
                <mc:Fallback>
                  <p:oleObj name="Equation" r:id="rId7" imgW="215806" imgH="228501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1575"/>
                          <a:ext cx="374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28" name="Oval 16"/>
            <p:cNvSpPr>
              <a:spLocks noChangeAspect="1" noChangeArrowheads="1"/>
            </p:cNvSpPr>
            <p:nvPr/>
          </p:nvSpPr>
          <p:spPr bwMode="auto">
            <a:xfrm>
              <a:off x="960" y="1672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29" name="Oval 17"/>
            <p:cNvSpPr>
              <a:spLocks noChangeAspect="1" noChangeArrowheads="1"/>
            </p:cNvSpPr>
            <p:nvPr/>
          </p:nvSpPr>
          <p:spPr bwMode="auto">
            <a:xfrm>
              <a:off x="1219" y="1672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0" name="Oval 18"/>
            <p:cNvSpPr>
              <a:spLocks noChangeAspect="1" noChangeArrowheads="1"/>
            </p:cNvSpPr>
            <p:nvPr/>
          </p:nvSpPr>
          <p:spPr bwMode="auto">
            <a:xfrm>
              <a:off x="592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1" name="Oval 19"/>
            <p:cNvSpPr>
              <a:spLocks noChangeAspect="1" noChangeArrowheads="1"/>
            </p:cNvSpPr>
            <p:nvPr/>
          </p:nvSpPr>
          <p:spPr bwMode="auto">
            <a:xfrm>
              <a:off x="680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2" name="Oval 20"/>
            <p:cNvSpPr>
              <a:spLocks noChangeAspect="1" noChangeArrowheads="1"/>
            </p:cNvSpPr>
            <p:nvPr/>
          </p:nvSpPr>
          <p:spPr bwMode="auto">
            <a:xfrm>
              <a:off x="771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3" name="Oval 21"/>
            <p:cNvSpPr>
              <a:spLocks noChangeAspect="1" noChangeArrowheads="1"/>
            </p:cNvSpPr>
            <p:nvPr/>
          </p:nvSpPr>
          <p:spPr bwMode="auto">
            <a:xfrm>
              <a:off x="864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4" name="Oval 22"/>
            <p:cNvSpPr>
              <a:spLocks noChangeAspect="1" noChangeArrowheads="1"/>
            </p:cNvSpPr>
            <p:nvPr/>
          </p:nvSpPr>
          <p:spPr bwMode="auto">
            <a:xfrm>
              <a:off x="960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5" name="Oval 23"/>
            <p:cNvSpPr>
              <a:spLocks noChangeAspect="1" noChangeArrowheads="1"/>
            </p:cNvSpPr>
            <p:nvPr/>
          </p:nvSpPr>
          <p:spPr bwMode="auto">
            <a:xfrm>
              <a:off x="1056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6" name="Oval 24"/>
            <p:cNvSpPr>
              <a:spLocks noChangeAspect="1" noChangeArrowheads="1"/>
            </p:cNvSpPr>
            <p:nvPr/>
          </p:nvSpPr>
          <p:spPr bwMode="auto">
            <a:xfrm>
              <a:off x="1152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7" name="Oval 25"/>
            <p:cNvSpPr>
              <a:spLocks noChangeAspect="1" noChangeArrowheads="1"/>
            </p:cNvSpPr>
            <p:nvPr/>
          </p:nvSpPr>
          <p:spPr bwMode="auto">
            <a:xfrm>
              <a:off x="1251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8" name="Oval 26"/>
            <p:cNvSpPr>
              <a:spLocks noChangeAspect="1" noChangeArrowheads="1"/>
            </p:cNvSpPr>
            <p:nvPr/>
          </p:nvSpPr>
          <p:spPr bwMode="auto">
            <a:xfrm>
              <a:off x="1347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39" name="Oval 27"/>
            <p:cNvSpPr>
              <a:spLocks noChangeAspect="1" noChangeArrowheads="1"/>
            </p:cNvSpPr>
            <p:nvPr/>
          </p:nvSpPr>
          <p:spPr bwMode="auto">
            <a:xfrm>
              <a:off x="1451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40" name="Oval 28"/>
            <p:cNvSpPr>
              <a:spLocks noChangeAspect="1" noChangeArrowheads="1"/>
            </p:cNvSpPr>
            <p:nvPr/>
          </p:nvSpPr>
          <p:spPr bwMode="auto">
            <a:xfrm>
              <a:off x="1544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41" name="Oval 29"/>
            <p:cNvSpPr>
              <a:spLocks noChangeAspect="1" noChangeArrowheads="1"/>
            </p:cNvSpPr>
            <p:nvPr/>
          </p:nvSpPr>
          <p:spPr bwMode="auto">
            <a:xfrm>
              <a:off x="1635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484" name="AutoShape 42"/>
          <p:cNvSpPr>
            <a:spLocks noChangeArrowheads="1"/>
          </p:cNvSpPr>
          <p:nvPr/>
        </p:nvSpPr>
        <p:spPr bwMode="auto">
          <a:xfrm>
            <a:off x="3260725" y="1600200"/>
            <a:ext cx="914400" cy="609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3563" name="Text Box 43"/>
          <p:cNvSpPr txBox="1">
            <a:spLocks noChangeArrowheads="1"/>
          </p:cNvSpPr>
          <p:nvPr/>
        </p:nvSpPr>
        <p:spPr bwMode="auto">
          <a:xfrm>
            <a:off x="3127375" y="1143000"/>
            <a:ext cx="35020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粒子体系在单位时间内</a:t>
            </a:r>
          </a:p>
        </p:txBody>
      </p:sp>
      <p:grpSp>
        <p:nvGrpSpPr>
          <p:cNvPr id="20486" name="Group 49"/>
          <p:cNvGrpSpPr>
            <a:grpSpLocks/>
          </p:cNvGrpSpPr>
          <p:nvPr/>
        </p:nvGrpSpPr>
        <p:grpSpPr bwMode="auto">
          <a:xfrm>
            <a:off x="2971800" y="1752600"/>
            <a:ext cx="3938588" cy="925513"/>
            <a:chOff x="1925" y="1405"/>
            <a:chExt cx="2481" cy="583"/>
          </a:xfrm>
        </p:grpSpPr>
        <p:sp>
          <p:nvSpPr>
            <p:cNvPr id="363564" name="Text Box 44"/>
            <p:cNvSpPr txBox="1">
              <a:spLocks noChangeArrowheads="1"/>
            </p:cNvSpPr>
            <p:nvPr/>
          </p:nvSpPr>
          <p:spPr bwMode="auto">
            <a:xfrm>
              <a:off x="2928" y="1680"/>
              <a:ext cx="110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·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  </a:t>
              </a:r>
              <a:endParaRPr kumimoji="1" lang="en-US" altLang="zh-CN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521" name="Rectangle 48"/>
            <p:cNvSpPr>
              <a:spLocks noChangeArrowheads="1"/>
            </p:cNvSpPr>
            <p:nvPr/>
          </p:nvSpPr>
          <p:spPr bwMode="auto">
            <a:xfrm>
              <a:off x="1925" y="1405"/>
              <a:ext cx="24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1</a:t>
              </a: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）自发辐</a:t>
              </a:r>
              <a:r>
                <a:rPr kumimoji="1"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射的光子数</a:t>
              </a:r>
            </a:p>
          </p:txBody>
        </p:sp>
      </p:grpSp>
      <p:grpSp>
        <p:nvGrpSpPr>
          <p:cNvPr id="20487" name="Group 53"/>
          <p:cNvGrpSpPr>
            <a:grpSpLocks/>
          </p:cNvGrpSpPr>
          <p:nvPr/>
        </p:nvGrpSpPr>
        <p:grpSpPr bwMode="auto">
          <a:xfrm>
            <a:off x="2982913" y="2743200"/>
            <a:ext cx="4103687" cy="925513"/>
            <a:chOff x="2119" y="2208"/>
            <a:chExt cx="2585" cy="583"/>
          </a:xfrm>
        </p:grpSpPr>
        <p:sp>
          <p:nvSpPr>
            <p:cNvPr id="363571" name="Text Box 51"/>
            <p:cNvSpPr txBox="1">
              <a:spLocks noChangeArrowheads="1"/>
            </p:cNvSpPr>
            <p:nvPr/>
          </p:nvSpPr>
          <p:spPr bwMode="auto">
            <a:xfrm>
              <a:off x="3120" y="2483"/>
              <a:ext cx="15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0519" name="Rectangle 52"/>
            <p:cNvSpPr>
              <a:spLocks noChangeArrowheads="1"/>
            </p:cNvSpPr>
            <p:nvPr/>
          </p:nvSpPr>
          <p:spPr bwMode="auto">
            <a:xfrm>
              <a:off x="2119" y="2208"/>
              <a:ext cx="24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2</a:t>
              </a: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）受激吸收</a:t>
              </a:r>
              <a:r>
                <a:rPr kumimoji="1"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的光子数</a:t>
              </a:r>
            </a:p>
          </p:txBody>
        </p:sp>
      </p:grpSp>
      <p:grpSp>
        <p:nvGrpSpPr>
          <p:cNvPr id="20488" name="Group 55"/>
          <p:cNvGrpSpPr>
            <a:grpSpLocks/>
          </p:cNvGrpSpPr>
          <p:nvPr/>
        </p:nvGrpSpPr>
        <p:grpSpPr bwMode="auto">
          <a:xfrm>
            <a:off x="3022600" y="3798888"/>
            <a:ext cx="4102100" cy="925512"/>
            <a:chOff x="2120" y="2208"/>
            <a:chExt cx="2584" cy="583"/>
          </a:xfrm>
        </p:grpSpPr>
        <p:sp>
          <p:nvSpPr>
            <p:cNvPr id="363576" name="Text Box 56"/>
            <p:cNvSpPr txBox="1">
              <a:spLocks noChangeArrowheads="1"/>
            </p:cNvSpPr>
            <p:nvPr/>
          </p:nvSpPr>
          <p:spPr bwMode="auto">
            <a:xfrm>
              <a:off x="3120" y="2483"/>
              <a:ext cx="15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0517" name="Rectangle 57"/>
            <p:cNvSpPr>
              <a:spLocks noChangeArrowheads="1"/>
            </p:cNvSpPr>
            <p:nvPr/>
          </p:nvSpPr>
          <p:spPr bwMode="auto">
            <a:xfrm>
              <a:off x="2120" y="2208"/>
              <a:ext cx="24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3</a:t>
              </a: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）受激辐射</a:t>
              </a:r>
              <a:r>
                <a:rPr kumimoji="1"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的光子数</a:t>
              </a:r>
            </a:p>
          </p:txBody>
        </p:sp>
      </p:grpSp>
      <p:grpSp>
        <p:nvGrpSpPr>
          <p:cNvPr id="363610" name="Group 90"/>
          <p:cNvGrpSpPr>
            <a:grpSpLocks/>
          </p:cNvGrpSpPr>
          <p:nvPr/>
        </p:nvGrpSpPr>
        <p:grpSpPr bwMode="auto">
          <a:xfrm>
            <a:off x="381000" y="4724400"/>
            <a:ext cx="3276600" cy="1077913"/>
            <a:chOff x="240" y="2976"/>
            <a:chExt cx="2064" cy="679"/>
          </a:xfrm>
        </p:grpSpPr>
        <p:sp>
          <p:nvSpPr>
            <p:cNvPr id="20514" name="Text Box 60"/>
            <p:cNvSpPr txBox="1">
              <a:spLocks noChangeArrowheads="1"/>
            </p:cNvSpPr>
            <p:nvPr/>
          </p:nvSpPr>
          <p:spPr bwMode="auto">
            <a:xfrm>
              <a:off x="336" y="3347"/>
              <a:ext cx="196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= 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</a:t>
              </a:r>
              <a:r>
                <a:rPr kumimoji="1" lang="zh-CN" altLang="en-US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&gt;&gt;N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  <a:endParaRPr kumimoji="1" lang="en-US" altLang="zh-CN" sz="2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3581" name="Rectangle 61"/>
            <p:cNvSpPr>
              <a:spLocks noChangeArrowheads="1"/>
            </p:cNvSpPr>
            <p:nvPr/>
          </p:nvSpPr>
          <p:spPr bwMode="auto">
            <a:xfrm>
              <a:off x="240" y="2976"/>
              <a:ext cx="116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6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通常情况下</a:t>
              </a:r>
              <a:endParaRPr kumimoji="1" lang="en-US" altLang="zh-CN" sz="2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endParaRPr>
            </a:p>
          </p:txBody>
        </p:sp>
      </p:grpSp>
      <p:grpSp>
        <p:nvGrpSpPr>
          <p:cNvPr id="363611" name="Group 91"/>
          <p:cNvGrpSpPr>
            <a:grpSpLocks/>
          </p:cNvGrpSpPr>
          <p:nvPr/>
        </p:nvGrpSpPr>
        <p:grpSpPr bwMode="auto">
          <a:xfrm>
            <a:off x="368300" y="6110288"/>
            <a:ext cx="5505450" cy="519112"/>
            <a:chOff x="232" y="3849"/>
            <a:chExt cx="3468" cy="327"/>
          </a:xfrm>
        </p:grpSpPr>
        <p:sp>
          <p:nvSpPr>
            <p:cNvPr id="20512" name="AutoShape 68"/>
            <p:cNvSpPr>
              <a:spLocks noChangeArrowheads="1"/>
            </p:cNvSpPr>
            <p:nvPr/>
          </p:nvSpPr>
          <p:spPr bwMode="auto">
            <a:xfrm>
              <a:off x="232" y="3954"/>
              <a:ext cx="488" cy="78"/>
            </a:xfrm>
            <a:prstGeom prst="rightArrow">
              <a:avLst>
                <a:gd name="adj1" fmla="val 50000"/>
                <a:gd name="adj2" fmla="val 15641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13" name="Text Box 69"/>
            <p:cNvSpPr txBox="1">
              <a:spLocks noChangeArrowheads="1"/>
            </p:cNvSpPr>
            <p:nvPr/>
          </p:nvSpPr>
          <p:spPr bwMode="auto">
            <a:xfrm>
              <a:off x="672" y="3849"/>
              <a:ext cx="30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FF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受激吸收过程远强于受激辐射</a:t>
              </a:r>
            </a:p>
          </p:txBody>
        </p:sp>
      </p:grpSp>
      <p:pic>
        <p:nvPicPr>
          <p:cNvPr id="20491" name="Picture 92" descr="爱因斯坦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0"/>
            <a:ext cx="226218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3614" name="Group 94"/>
          <p:cNvGrpSpPr>
            <a:grpSpLocks/>
          </p:cNvGrpSpPr>
          <p:nvPr/>
        </p:nvGrpSpPr>
        <p:grpSpPr bwMode="auto">
          <a:xfrm>
            <a:off x="4114800" y="4495800"/>
            <a:ext cx="4800600" cy="2095500"/>
            <a:chOff x="2592" y="2832"/>
            <a:chExt cx="3024" cy="1320"/>
          </a:xfrm>
        </p:grpSpPr>
        <p:grpSp>
          <p:nvGrpSpPr>
            <p:cNvPr id="20493" name="Group 89"/>
            <p:cNvGrpSpPr>
              <a:grpSpLocks/>
            </p:cNvGrpSpPr>
            <p:nvPr/>
          </p:nvGrpSpPr>
          <p:grpSpPr bwMode="auto">
            <a:xfrm>
              <a:off x="2592" y="2832"/>
              <a:ext cx="3024" cy="1320"/>
              <a:chOff x="2496" y="2976"/>
              <a:chExt cx="3024" cy="1320"/>
            </a:xfrm>
          </p:grpSpPr>
          <p:graphicFrame>
            <p:nvGraphicFramePr>
              <p:cNvPr id="20495" name="Object 65"/>
              <p:cNvGraphicFramePr>
                <a:graphicFrameLocks noChangeAspect="1"/>
              </p:cNvGraphicFramePr>
              <p:nvPr/>
            </p:nvGraphicFramePr>
            <p:xfrm>
              <a:off x="2496" y="3173"/>
              <a:ext cx="1392" cy="6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11" name="公式" r:id="rId10" imgW="965200" imgH="431800" progId="Equation.3">
                      <p:embed/>
                    </p:oleObj>
                  </mc:Choice>
                  <mc:Fallback>
                    <p:oleObj name="公式" r:id="rId10" imgW="965200" imgH="431800" progId="Equation.3">
                      <p:embed/>
                      <p:pic>
                        <p:nvPicPr>
                          <p:cNvPr id="0" name="Object 6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6" y="3173"/>
                            <a:ext cx="1392" cy="6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496" name="Group 87"/>
              <p:cNvGrpSpPr>
                <a:grpSpLocks/>
              </p:cNvGrpSpPr>
              <p:nvPr/>
            </p:nvGrpSpPr>
            <p:grpSpPr bwMode="auto">
              <a:xfrm>
                <a:off x="3972" y="2976"/>
                <a:ext cx="1548" cy="1104"/>
                <a:chOff x="3972" y="2928"/>
                <a:chExt cx="1548" cy="1104"/>
              </a:xfrm>
            </p:grpSpPr>
            <p:sp>
              <p:nvSpPr>
                <p:cNvPr id="20498" name="Line 72"/>
                <p:cNvSpPr>
                  <a:spLocks noChangeShapeType="1"/>
                </p:cNvSpPr>
                <p:nvPr/>
              </p:nvSpPr>
              <p:spPr bwMode="auto">
                <a:xfrm>
                  <a:off x="4268" y="3729"/>
                  <a:ext cx="102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0499" name="Group 73"/>
                <p:cNvGrpSpPr>
                  <a:grpSpLocks/>
                </p:cNvGrpSpPr>
                <p:nvPr/>
              </p:nvGrpSpPr>
              <p:grpSpPr bwMode="auto">
                <a:xfrm>
                  <a:off x="4268" y="3255"/>
                  <a:ext cx="629" cy="474"/>
                  <a:chOff x="3408" y="1728"/>
                  <a:chExt cx="1152" cy="1488"/>
                </a:xfrm>
              </p:grpSpPr>
              <p:sp>
                <p:nvSpPr>
                  <p:cNvPr id="20510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4032" y="1728"/>
                    <a:ext cx="0" cy="14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11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2592"/>
                    <a:ext cx="115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500" name="Line 77"/>
                <p:cNvSpPr>
                  <a:spLocks noChangeShapeType="1"/>
                </p:cNvSpPr>
                <p:nvPr/>
              </p:nvSpPr>
              <p:spPr bwMode="auto">
                <a:xfrm flipH="1" flipV="1">
                  <a:off x="4268" y="3148"/>
                  <a:ext cx="0" cy="58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01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4128" y="2928"/>
                  <a:ext cx="24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400" b="1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E</a:t>
                  </a:r>
                  <a:endParaRPr kumimoji="1"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265" y="3744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400" b="1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N</a:t>
                  </a:r>
                  <a:endParaRPr kumimoji="1"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3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3972" y="3072"/>
                  <a:ext cx="30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400" b="1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E</a:t>
                  </a:r>
                  <a:r>
                    <a:rPr kumimoji="1" lang="en-US" altLang="zh-CN" sz="14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4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3972" y="3360"/>
                  <a:ext cx="30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400" b="1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E</a:t>
                  </a:r>
                  <a:r>
                    <a:rPr kumimoji="1" lang="en-US" altLang="zh-CN" sz="14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sz="24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5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4871" y="3744"/>
                  <a:ext cx="31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400" b="1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N</a:t>
                  </a:r>
                  <a:r>
                    <a:rPr kumimoji="1" lang="en-US" altLang="zh-CN" sz="14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sz="24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6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4530" y="3744"/>
                  <a:ext cx="31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400" b="1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N</a:t>
                  </a:r>
                  <a:r>
                    <a:rPr kumimoji="1" lang="en-US" altLang="zh-CN" sz="14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sz="24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07" name="Freeform 84"/>
                <p:cNvSpPr>
                  <a:spLocks/>
                </p:cNvSpPr>
                <p:nvPr/>
              </p:nvSpPr>
              <p:spPr bwMode="auto">
                <a:xfrm>
                  <a:off x="4609" y="3163"/>
                  <a:ext cx="498" cy="428"/>
                </a:xfrm>
                <a:custGeom>
                  <a:avLst/>
                  <a:gdLst>
                    <a:gd name="T0" fmla="*/ 0 w 912"/>
                    <a:gd name="T1" fmla="*/ 0 h 1488"/>
                    <a:gd name="T2" fmla="*/ 57 w 912"/>
                    <a:gd name="T3" fmla="*/ 75 h 1488"/>
                    <a:gd name="T4" fmla="*/ 272 w 912"/>
                    <a:gd name="T5" fmla="*/ 123 h 148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912" h="1488">
                      <a:moveTo>
                        <a:pt x="0" y="0"/>
                      </a:moveTo>
                      <a:cubicBezTo>
                        <a:pt x="20" y="332"/>
                        <a:pt x="40" y="664"/>
                        <a:pt x="192" y="912"/>
                      </a:cubicBezTo>
                      <a:cubicBezTo>
                        <a:pt x="344" y="1160"/>
                        <a:pt x="628" y="1324"/>
                        <a:pt x="912" y="1488"/>
                      </a:cubicBezTo>
                    </a:path>
                  </a:pathLst>
                </a:custGeom>
                <a:noFill/>
                <a:ln w="57150" cmpd="sng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08" name="Line 85"/>
                <p:cNvSpPr>
                  <a:spLocks noChangeShapeType="1"/>
                </p:cNvSpPr>
                <p:nvPr/>
              </p:nvSpPr>
              <p:spPr bwMode="auto">
                <a:xfrm>
                  <a:off x="4268" y="3240"/>
                  <a:ext cx="34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509" name="Line 86"/>
                <p:cNvSpPr>
                  <a:spLocks noChangeShapeType="1"/>
                </p:cNvSpPr>
                <p:nvPr/>
              </p:nvSpPr>
              <p:spPr bwMode="auto">
                <a:xfrm>
                  <a:off x="4924" y="3530"/>
                  <a:ext cx="0" cy="1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0497" name="Text Box 88"/>
              <p:cNvSpPr txBox="1">
                <a:spLocks noChangeArrowheads="1"/>
              </p:cNvSpPr>
              <p:nvPr/>
            </p:nvSpPr>
            <p:spPr bwMode="auto">
              <a:xfrm>
                <a:off x="4102" y="4008"/>
                <a:ext cx="127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solidFill>
                      <a:srgbClr val="990099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玻耳兹曼分布</a:t>
                </a:r>
              </a:p>
            </p:txBody>
          </p:sp>
        </p:grpSp>
        <p:sp>
          <p:nvSpPr>
            <p:cNvPr id="20494" name="Text Box 93"/>
            <p:cNvSpPr txBox="1">
              <a:spLocks noChangeArrowheads="1"/>
            </p:cNvSpPr>
            <p:nvPr/>
          </p:nvSpPr>
          <p:spPr bwMode="auto">
            <a:xfrm>
              <a:off x="2666" y="3648"/>
              <a:ext cx="16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K=1.3806505×</a:t>
              </a:r>
              <a:r>
                <a:rPr lang="en-US" altLang="zh-CN" sz="1800" i="1">
                  <a:latin typeface="Arial" panose="020B0604020202020204" pitchFamily="34" charset="0"/>
                  <a:ea typeface="宋体" panose="02010600030101010101" pitchFamily="2" charset="-122"/>
                </a:rPr>
                <a:t>10</a:t>
              </a:r>
              <a:r>
                <a:rPr lang="en-US" altLang="zh-CN" sz="1800" i="1" baseline="30000">
                  <a:latin typeface="Arial" panose="020B0604020202020204" pitchFamily="34" charset="0"/>
                  <a:ea typeface="宋体" panose="02010600030101010101" pitchFamily="2" charset="-122"/>
                </a:rPr>
                <a:t>-23</a:t>
              </a:r>
              <a:r>
                <a:rPr lang="en-US" altLang="zh-CN" sz="1800" i="1">
                  <a:latin typeface="Arial" panose="020B0604020202020204" pitchFamily="34" charset="0"/>
                  <a:ea typeface="宋体" panose="02010600030101010101" pitchFamily="2" charset="-122"/>
                </a:rPr>
                <a:t>J</a:t>
              </a: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/K </a:t>
              </a: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3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3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3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3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光子的基本性质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光子的相干性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u="sng" smtClean="0">
                <a:solidFill>
                  <a:srgbClr val="FF0000"/>
                </a:solidFill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激光的模式与性质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激光束的传输与透镜变换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激光器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ifferent coloured laser p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3894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http://www.funkykit.com/wp-content/uploads/2017/03/airborne_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98" y="0"/>
            <a:ext cx="462100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95600"/>
            <a:ext cx="8117417" cy="3962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891246"/>
            <a:ext cx="3675542" cy="39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激光的形成原理</a:t>
            </a:r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52400" y="1752600"/>
            <a:ext cx="2667000" cy="1873250"/>
            <a:chOff x="192" y="1540"/>
            <a:chExt cx="1680" cy="1180"/>
          </a:xfrm>
        </p:grpSpPr>
        <p:sp>
          <p:nvSpPr>
            <p:cNvPr id="22548" name="Rectangle 4"/>
            <p:cNvSpPr>
              <a:spLocks noChangeArrowheads="1"/>
            </p:cNvSpPr>
            <p:nvPr/>
          </p:nvSpPr>
          <p:spPr bwMode="auto">
            <a:xfrm>
              <a:off x="192" y="1540"/>
              <a:ext cx="1680" cy="11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2549" name="Group 5"/>
            <p:cNvGrpSpPr>
              <a:grpSpLocks/>
            </p:cNvGrpSpPr>
            <p:nvPr/>
          </p:nvGrpSpPr>
          <p:grpSpPr bwMode="auto">
            <a:xfrm>
              <a:off x="686" y="1884"/>
              <a:ext cx="939" cy="328"/>
              <a:chOff x="4176" y="1984"/>
              <a:chExt cx="912" cy="320"/>
            </a:xfrm>
          </p:grpSpPr>
          <p:sp>
            <p:nvSpPr>
              <p:cNvPr id="22568" name="Freeform 6"/>
              <p:cNvSpPr>
                <a:spLocks/>
              </p:cNvSpPr>
              <p:nvPr/>
            </p:nvSpPr>
            <p:spPr bwMode="auto">
              <a:xfrm>
                <a:off x="4176" y="2145"/>
                <a:ext cx="532" cy="139"/>
              </a:xfrm>
              <a:custGeom>
                <a:avLst/>
                <a:gdLst>
                  <a:gd name="T0" fmla="*/ 0 w 532"/>
                  <a:gd name="T1" fmla="*/ 88 h 139"/>
                  <a:gd name="T2" fmla="*/ 32 w 532"/>
                  <a:gd name="T3" fmla="*/ 8 h 139"/>
                  <a:gd name="T4" fmla="*/ 112 w 532"/>
                  <a:gd name="T5" fmla="*/ 138 h 139"/>
                  <a:gd name="T6" fmla="*/ 178 w 532"/>
                  <a:gd name="T7" fmla="*/ 4 h 139"/>
                  <a:gd name="T8" fmla="*/ 236 w 532"/>
                  <a:gd name="T9" fmla="*/ 130 h 139"/>
                  <a:gd name="T10" fmla="*/ 296 w 532"/>
                  <a:gd name="T11" fmla="*/ 59 h 139"/>
                  <a:gd name="T12" fmla="*/ 318 w 532"/>
                  <a:gd name="T13" fmla="*/ 56 h 139"/>
                  <a:gd name="T14" fmla="*/ 391 w 532"/>
                  <a:gd name="T15" fmla="*/ 59 h 139"/>
                  <a:gd name="T16" fmla="*/ 532 w 532"/>
                  <a:gd name="T17" fmla="*/ 50 h 1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139">
                    <a:moveTo>
                      <a:pt x="0" y="88"/>
                    </a:moveTo>
                    <a:cubicBezTo>
                      <a:pt x="5" y="75"/>
                      <a:pt x="13" y="0"/>
                      <a:pt x="32" y="8"/>
                    </a:cubicBezTo>
                    <a:cubicBezTo>
                      <a:pt x="51" y="16"/>
                      <a:pt x="88" y="139"/>
                      <a:pt x="112" y="138"/>
                    </a:cubicBezTo>
                    <a:cubicBezTo>
                      <a:pt x="136" y="137"/>
                      <a:pt x="157" y="5"/>
                      <a:pt x="178" y="4"/>
                    </a:cubicBezTo>
                    <a:cubicBezTo>
                      <a:pt x="199" y="3"/>
                      <a:pt x="216" y="121"/>
                      <a:pt x="236" y="130"/>
                    </a:cubicBezTo>
                    <a:cubicBezTo>
                      <a:pt x="256" y="139"/>
                      <a:pt x="283" y="71"/>
                      <a:pt x="296" y="59"/>
                    </a:cubicBezTo>
                    <a:cubicBezTo>
                      <a:pt x="310" y="47"/>
                      <a:pt x="303" y="56"/>
                      <a:pt x="318" y="56"/>
                    </a:cubicBezTo>
                    <a:cubicBezTo>
                      <a:pt x="334" y="56"/>
                      <a:pt x="355" y="60"/>
                      <a:pt x="391" y="59"/>
                    </a:cubicBezTo>
                    <a:cubicBezTo>
                      <a:pt x="426" y="58"/>
                      <a:pt x="503" y="52"/>
                      <a:pt x="532" y="50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2569" name="Object 7"/>
              <p:cNvGraphicFramePr>
                <a:graphicFrameLocks noChangeAspect="1"/>
              </p:cNvGraphicFramePr>
              <p:nvPr/>
            </p:nvGraphicFramePr>
            <p:xfrm>
              <a:off x="4683" y="1984"/>
              <a:ext cx="405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18" name="Equation" r:id="rId3" imgW="241195" imgH="190417" progId="Equation.3">
                      <p:embed/>
                    </p:oleObj>
                  </mc:Choice>
                  <mc:Fallback>
                    <p:oleObj name="Equation" r:id="rId3" imgW="241195" imgH="190417" progId="Equation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3" y="1984"/>
                            <a:ext cx="405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550" name="Line 8"/>
            <p:cNvSpPr>
              <a:spLocks noChangeShapeType="1"/>
            </p:cNvSpPr>
            <p:nvPr/>
          </p:nvSpPr>
          <p:spPr bwMode="auto">
            <a:xfrm>
              <a:off x="548" y="1714"/>
              <a:ext cx="1235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551" name="Line 9"/>
            <p:cNvSpPr>
              <a:spLocks noChangeShapeType="1"/>
            </p:cNvSpPr>
            <p:nvPr/>
          </p:nvSpPr>
          <p:spPr bwMode="auto">
            <a:xfrm>
              <a:off x="548" y="2474"/>
              <a:ext cx="1235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2552" name="Object 10"/>
            <p:cNvGraphicFramePr>
              <a:graphicFrameLocks noChangeAspect="1"/>
            </p:cNvGraphicFramePr>
            <p:nvPr/>
          </p:nvGraphicFramePr>
          <p:xfrm>
            <a:off x="192" y="2304"/>
            <a:ext cx="329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19" name="Equation" r:id="rId5" imgW="190500" imgH="228600" progId="Equation.3">
                    <p:embed/>
                  </p:oleObj>
                </mc:Choice>
                <mc:Fallback>
                  <p:oleObj name="Equation" r:id="rId5" imgW="1905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304"/>
                          <a:ext cx="329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3" name="Object 11"/>
            <p:cNvGraphicFramePr>
              <a:graphicFrameLocks noChangeAspect="1"/>
            </p:cNvGraphicFramePr>
            <p:nvPr/>
          </p:nvGraphicFramePr>
          <p:xfrm>
            <a:off x="192" y="1575"/>
            <a:ext cx="374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0" name="Equation" r:id="rId7" imgW="215806" imgH="228501" progId="Equation.3">
                    <p:embed/>
                  </p:oleObj>
                </mc:Choice>
                <mc:Fallback>
                  <p:oleObj name="Equation" r:id="rId7" imgW="215806" imgH="228501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1575"/>
                          <a:ext cx="374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4" name="Oval 12"/>
            <p:cNvSpPr>
              <a:spLocks noChangeAspect="1" noChangeArrowheads="1"/>
            </p:cNvSpPr>
            <p:nvPr/>
          </p:nvSpPr>
          <p:spPr bwMode="auto">
            <a:xfrm>
              <a:off x="960" y="1672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55" name="Oval 13"/>
            <p:cNvSpPr>
              <a:spLocks noChangeAspect="1" noChangeArrowheads="1"/>
            </p:cNvSpPr>
            <p:nvPr/>
          </p:nvSpPr>
          <p:spPr bwMode="auto">
            <a:xfrm>
              <a:off x="1219" y="1672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56" name="Oval 14"/>
            <p:cNvSpPr>
              <a:spLocks noChangeAspect="1" noChangeArrowheads="1"/>
            </p:cNvSpPr>
            <p:nvPr/>
          </p:nvSpPr>
          <p:spPr bwMode="auto">
            <a:xfrm>
              <a:off x="592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57" name="Oval 15"/>
            <p:cNvSpPr>
              <a:spLocks noChangeAspect="1" noChangeArrowheads="1"/>
            </p:cNvSpPr>
            <p:nvPr/>
          </p:nvSpPr>
          <p:spPr bwMode="auto">
            <a:xfrm>
              <a:off x="680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58" name="Oval 16"/>
            <p:cNvSpPr>
              <a:spLocks noChangeAspect="1" noChangeArrowheads="1"/>
            </p:cNvSpPr>
            <p:nvPr/>
          </p:nvSpPr>
          <p:spPr bwMode="auto">
            <a:xfrm>
              <a:off x="771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59" name="Oval 17"/>
            <p:cNvSpPr>
              <a:spLocks noChangeAspect="1" noChangeArrowheads="1"/>
            </p:cNvSpPr>
            <p:nvPr/>
          </p:nvSpPr>
          <p:spPr bwMode="auto">
            <a:xfrm>
              <a:off x="864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60" name="Oval 18"/>
            <p:cNvSpPr>
              <a:spLocks noChangeAspect="1" noChangeArrowheads="1"/>
            </p:cNvSpPr>
            <p:nvPr/>
          </p:nvSpPr>
          <p:spPr bwMode="auto">
            <a:xfrm>
              <a:off x="960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61" name="Oval 19"/>
            <p:cNvSpPr>
              <a:spLocks noChangeAspect="1" noChangeArrowheads="1"/>
            </p:cNvSpPr>
            <p:nvPr/>
          </p:nvSpPr>
          <p:spPr bwMode="auto">
            <a:xfrm>
              <a:off x="1056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62" name="Oval 20"/>
            <p:cNvSpPr>
              <a:spLocks noChangeAspect="1" noChangeArrowheads="1"/>
            </p:cNvSpPr>
            <p:nvPr/>
          </p:nvSpPr>
          <p:spPr bwMode="auto">
            <a:xfrm>
              <a:off x="1152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63" name="Oval 21"/>
            <p:cNvSpPr>
              <a:spLocks noChangeAspect="1" noChangeArrowheads="1"/>
            </p:cNvSpPr>
            <p:nvPr/>
          </p:nvSpPr>
          <p:spPr bwMode="auto">
            <a:xfrm>
              <a:off x="1251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64" name="Oval 22"/>
            <p:cNvSpPr>
              <a:spLocks noChangeAspect="1" noChangeArrowheads="1"/>
            </p:cNvSpPr>
            <p:nvPr/>
          </p:nvSpPr>
          <p:spPr bwMode="auto">
            <a:xfrm>
              <a:off x="1347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65" name="Oval 23"/>
            <p:cNvSpPr>
              <a:spLocks noChangeAspect="1" noChangeArrowheads="1"/>
            </p:cNvSpPr>
            <p:nvPr/>
          </p:nvSpPr>
          <p:spPr bwMode="auto">
            <a:xfrm>
              <a:off x="1451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66" name="Oval 24"/>
            <p:cNvSpPr>
              <a:spLocks noChangeAspect="1" noChangeArrowheads="1"/>
            </p:cNvSpPr>
            <p:nvPr/>
          </p:nvSpPr>
          <p:spPr bwMode="auto">
            <a:xfrm>
              <a:off x="1544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67" name="Oval 25"/>
            <p:cNvSpPr>
              <a:spLocks noChangeAspect="1" noChangeArrowheads="1"/>
            </p:cNvSpPr>
            <p:nvPr/>
          </p:nvSpPr>
          <p:spPr bwMode="auto">
            <a:xfrm>
              <a:off x="1635" y="2435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532" name="AutoShape 26"/>
          <p:cNvSpPr>
            <a:spLocks noChangeArrowheads="1"/>
          </p:cNvSpPr>
          <p:nvPr/>
        </p:nvSpPr>
        <p:spPr bwMode="auto">
          <a:xfrm>
            <a:off x="3260725" y="1600200"/>
            <a:ext cx="914400" cy="609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5595" name="Text Box 27"/>
          <p:cNvSpPr txBox="1">
            <a:spLocks noChangeArrowheads="1"/>
          </p:cNvSpPr>
          <p:nvPr/>
        </p:nvSpPr>
        <p:spPr bwMode="auto">
          <a:xfrm>
            <a:off x="3127375" y="1143000"/>
            <a:ext cx="35020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粒子体系在单位时间内</a:t>
            </a:r>
          </a:p>
        </p:txBody>
      </p:sp>
      <p:grpSp>
        <p:nvGrpSpPr>
          <p:cNvPr id="22534" name="Group 28"/>
          <p:cNvGrpSpPr>
            <a:grpSpLocks/>
          </p:cNvGrpSpPr>
          <p:nvPr/>
        </p:nvGrpSpPr>
        <p:grpSpPr bwMode="auto">
          <a:xfrm>
            <a:off x="2767013" y="1752600"/>
            <a:ext cx="3938587" cy="925513"/>
            <a:chOff x="1925" y="1405"/>
            <a:chExt cx="2481" cy="583"/>
          </a:xfrm>
        </p:grpSpPr>
        <p:sp>
          <p:nvSpPr>
            <p:cNvPr id="365597" name="Text Box 29"/>
            <p:cNvSpPr txBox="1">
              <a:spLocks noChangeArrowheads="1"/>
            </p:cNvSpPr>
            <p:nvPr/>
          </p:nvSpPr>
          <p:spPr bwMode="auto">
            <a:xfrm>
              <a:off x="2928" y="1680"/>
              <a:ext cx="110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·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  </a:t>
              </a:r>
              <a:endParaRPr kumimoji="1" lang="en-US" altLang="zh-CN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547" name="Rectangle 30"/>
            <p:cNvSpPr>
              <a:spLocks noChangeArrowheads="1"/>
            </p:cNvSpPr>
            <p:nvPr/>
          </p:nvSpPr>
          <p:spPr bwMode="auto">
            <a:xfrm>
              <a:off x="1925" y="1405"/>
              <a:ext cx="24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1</a:t>
              </a: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）自发辐</a:t>
              </a:r>
              <a:r>
                <a:rPr kumimoji="1"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射的光子数</a:t>
              </a:r>
            </a:p>
          </p:txBody>
        </p:sp>
      </p:grpSp>
      <p:grpSp>
        <p:nvGrpSpPr>
          <p:cNvPr id="22535" name="Group 31"/>
          <p:cNvGrpSpPr>
            <a:grpSpLocks/>
          </p:cNvGrpSpPr>
          <p:nvPr/>
        </p:nvGrpSpPr>
        <p:grpSpPr bwMode="auto">
          <a:xfrm>
            <a:off x="2779713" y="2743200"/>
            <a:ext cx="4103687" cy="925513"/>
            <a:chOff x="2119" y="2208"/>
            <a:chExt cx="2585" cy="583"/>
          </a:xfrm>
        </p:grpSpPr>
        <p:sp>
          <p:nvSpPr>
            <p:cNvPr id="365600" name="Text Box 32"/>
            <p:cNvSpPr txBox="1">
              <a:spLocks noChangeArrowheads="1"/>
            </p:cNvSpPr>
            <p:nvPr/>
          </p:nvSpPr>
          <p:spPr bwMode="auto">
            <a:xfrm>
              <a:off x="3120" y="2483"/>
              <a:ext cx="15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2545" name="Rectangle 33"/>
            <p:cNvSpPr>
              <a:spLocks noChangeArrowheads="1"/>
            </p:cNvSpPr>
            <p:nvPr/>
          </p:nvSpPr>
          <p:spPr bwMode="auto">
            <a:xfrm>
              <a:off x="2119" y="2208"/>
              <a:ext cx="24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2</a:t>
              </a: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）受激吸收</a:t>
              </a:r>
              <a:r>
                <a:rPr kumimoji="1"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的光子数</a:t>
              </a:r>
            </a:p>
          </p:txBody>
        </p:sp>
      </p:grpSp>
      <p:grpSp>
        <p:nvGrpSpPr>
          <p:cNvPr id="22536" name="Group 34"/>
          <p:cNvGrpSpPr>
            <a:grpSpLocks/>
          </p:cNvGrpSpPr>
          <p:nvPr/>
        </p:nvGrpSpPr>
        <p:grpSpPr bwMode="auto">
          <a:xfrm>
            <a:off x="2819400" y="3798888"/>
            <a:ext cx="4102100" cy="925512"/>
            <a:chOff x="2120" y="2208"/>
            <a:chExt cx="2584" cy="583"/>
          </a:xfrm>
        </p:grpSpPr>
        <p:sp>
          <p:nvSpPr>
            <p:cNvPr id="365603" name="Text Box 35"/>
            <p:cNvSpPr txBox="1">
              <a:spLocks noChangeArrowheads="1"/>
            </p:cNvSpPr>
            <p:nvPr/>
          </p:nvSpPr>
          <p:spPr bwMode="auto">
            <a:xfrm>
              <a:off x="3120" y="2483"/>
              <a:ext cx="15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2543" name="Rectangle 36"/>
            <p:cNvSpPr>
              <a:spLocks noChangeArrowheads="1"/>
            </p:cNvSpPr>
            <p:nvPr/>
          </p:nvSpPr>
          <p:spPr bwMode="auto">
            <a:xfrm>
              <a:off x="2120" y="2208"/>
              <a:ext cx="24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3</a:t>
              </a: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）受激辐射</a:t>
              </a:r>
              <a:r>
                <a:rPr kumimoji="1"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的光子数</a:t>
              </a:r>
            </a:p>
          </p:txBody>
        </p:sp>
      </p:grpSp>
      <p:sp>
        <p:nvSpPr>
          <p:cNvPr id="22537" name="Text Box 38"/>
          <p:cNvSpPr txBox="1">
            <a:spLocks noChangeArrowheads="1"/>
          </p:cNvSpPr>
          <p:nvPr/>
        </p:nvSpPr>
        <p:spPr bwMode="auto">
          <a:xfrm>
            <a:off x="1981200" y="5313363"/>
            <a:ext cx="3124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r>
              <a:rPr kumimoji="1" lang="en-US" altLang="zh-CN" sz="26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en-US" altLang="zh-CN" sz="2600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r>
              <a:rPr kumimoji="1" lang="en-US" altLang="zh-CN" sz="26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B</a:t>
            </a:r>
            <a:r>
              <a:rPr kumimoji="1" lang="en-US" altLang="zh-CN" sz="2600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 </a:t>
            </a:r>
            <a:r>
              <a:rPr kumimoji="1" lang="zh-CN" altLang="en-US" sz="2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en-US" altLang="zh-CN" sz="2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1" lang="en-US" altLang="zh-CN" sz="2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&gt;&gt;N</a:t>
            </a:r>
            <a:r>
              <a:rPr kumimoji="1" lang="en-US" altLang="zh-CN" sz="2600" b="1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endParaRPr kumimoji="1" lang="en-US" altLang="zh-CN" sz="26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5607" name="Rectangle 39"/>
          <p:cNvSpPr>
            <a:spLocks noChangeArrowheads="1"/>
          </p:cNvSpPr>
          <p:nvPr/>
        </p:nvSpPr>
        <p:spPr bwMode="auto">
          <a:xfrm>
            <a:off x="381000" y="4724400"/>
            <a:ext cx="18430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通常情况下</a:t>
            </a:r>
            <a:endParaRPr kumimoji="1" lang="en-US" altLang="zh-CN" sz="26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grpSp>
        <p:nvGrpSpPr>
          <p:cNvPr id="22539" name="Group 43"/>
          <p:cNvGrpSpPr>
            <a:grpSpLocks/>
          </p:cNvGrpSpPr>
          <p:nvPr/>
        </p:nvGrpSpPr>
        <p:grpSpPr bwMode="auto">
          <a:xfrm>
            <a:off x="914400" y="6005513"/>
            <a:ext cx="5880100" cy="519112"/>
            <a:chOff x="576" y="3783"/>
            <a:chExt cx="3704" cy="327"/>
          </a:xfrm>
        </p:grpSpPr>
        <p:sp>
          <p:nvSpPr>
            <p:cNvPr id="22540" name="AutoShape 44"/>
            <p:cNvSpPr>
              <a:spLocks noChangeArrowheads="1"/>
            </p:cNvSpPr>
            <p:nvPr/>
          </p:nvSpPr>
          <p:spPr bwMode="auto">
            <a:xfrm>
              <a:off x="576" y="3888"/>
              <a:ext cx="672" cy="96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541" name="Text Box 45"/>
            <p:cNvSpPr txBox="1">
              <a:spLocks noChangeArrowheads="1"/>
            </p:cNvSpPr>
            <p:nvPr/>
          </p:nvSpPr>
          <p:spPr bwMode="auto">
            <a:xfrm>
              <a:off x="1252" y="3783"/>
              <a:ext cx="30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FF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受激吸收过程远强于受激辐射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激光的形成原理</a:t>
            </a:r>
          </a:p>
        </p:txBody>
      </p:sp>
      <p:grpSp>
        <p:nvGrpSpPr>
          <p:cNvPr id="23555" name="Group 46"/>
          <p:cNvGrpSpPr>
            <a:grpSpLocks/>
          </p:cNvGrpSpPr>
          <p:nvPr/>
        </p:nvGrpSpPr>
        <p:grpSpPr bwMode="auto">
          <a:xfrm>
            <a:off x="381000" y="2362200"/>
            <a:ext cx="2667000" cy="1873250"/>
            <a:chOff x="240" y="1488"/>
            <a:chExt cx="1680" cy="1180"/>
          </a:xfrm>
        </p:grpSpPr>
        <p:sp>
          <p:nvSpPr>
            <p:cNvPr id="23573" name="Rectangle 4"/>
            <p:cNvSpPr>
              <a:spLocks noChangeArrowheads="1"/>
            </p:cNvSpPr>
            <p:nvPr/>
          </p:nvSpPr>
          <p:spPr bwMode="auto">
            <a:xfrm>
              <a:off x="240" y="1488"/>
              <a:ext cx="1680" cy="11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3574" name="Group 5"/>
            <p:cNvGrpSpPr>
              <a:grpSpLocks/>
            </p:cNvGrpSpPr>
            <p:nvPr/>
          </p:nvGrpSpPr>
          <p:grpSpPr bwMode="auto">
            <a:xfrm>
              <a:off x="734" y="1832"/>
              <a:ext cx="939" cy="328"/>
              <a:chOff x="4176" y="1984"/>
              <a:chExt cx="912" cy="320"/>
            </a:xfrm>
          </p:grpSpPr>
          <p:sp>
            <p:nvSpPr>
              <p:cNvPr id="23593" name="Freeform 6"/>
              <p:cNvSpPr>
                <a:spLocks/>
              </p:cNvSpPr>
              <p:nvPr/>
            </p:nvSpPr>
            <p:spPr bwMode="auto">
              <a:xfrm>
                <a:off x="4176" y="2145"/>
                <a:ext cx="532" cy="139"/>
              </a:xfrm>
              <a:custGeom>
                <a:avLst/>
                <a:gdLst>
                  <a:gd name="T0" fmla="*/ 0 w 532"/>
                  <a:gd name="T1" fmla="*/ 88 h 139"/>
                  <a:gd name="T2" fmla="*/ 32 w 532"/>
                  <a:gd name="T3" fmla="*/ 8 h 139"/>
                  <a:gd name="T4" fmla="*/ 112 w 532"/>
                  <a:gd name="T5" fmla="*/ 138 h 139"/>
                  <a:gd name="T6" fmla="*/ 178 w 532"/>
                  <a:gd name="T7" fmla="*/ 4 h 139"/>
                  <a:gd name="T8" fmla="*/ 236 w 532"/>
                  <a:gd name="T9" fmla="*/ 130 h 139"/>
                  <a:gd name="T10" fmla="*/ 296 w 532"/>
                  <a:gd name="T11" fmla="*/ 59 h 139"/>
                  <a:gd name="T12" fmla="*/ 318 w 532"/>
                  <a:gd name="T13" fmla="*/ 56 h 139"/>
                  <a:gd name="T14" fmla="*/ 391 w 532"/>
                  <a:gd name="T15" fmla="*/ 59 h 139"/>
                  <a:gd name="T16" fmla="*/ 532 w 532"/>
                  <a:gd name="T17" fmla="*/ 50 h 13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139">
                    <a:moveTo>
                      <a:pt x="0" y="88"/>
                    </a:moveTo>
                    <a:cubicBezTo>
                      <a:pt x="5" y="75"/>
                      <a:pt x="13" y="0"/>
                      <a:pt x="32" y="8"/>
                    </a:cubicBezTo>
                    <a:cubicBezTo>
                      <a:pt x="51" y="16"/>
                      <a:pt x="88" y="139"/>
                      <a:pt x="112" y="138"/>
                    </a:cubicBezTo>
                    <a:cubicBezTo>
                      <a:pt x="136" y="137"/>
                      <a:pt x="157" y="5"/>
                      <a:pt x="178" y="4"/>
                    </a:cubicBezTo>
                    <a:cubicBezTo>
                      <a:pt x="199" y="3"/>
                      <a:pt x="216" y="121"/>
                      <a:pt x="236" y="130"/>
                    </a:cubicBezTo>
                    <a:cubicBezTo>
                      <a:pt x="256" y="139"/>
                      <a:pt x="283" y="71"/>
                      <a:pt x="296" y="59"/>
                    </a:cubicBezTo>
                    <a:cubicBezTo>
                      <a:pt x="310" y="47"/>
                      <a:pt x="303" y="56"/>
                      <a:pt x="318" y="56"/>
                    </a:cubicBezTo>
                    <a:cubicBezTo>
                      <a:pt x="334" y="56"/>
                      <a:pt x="355" y="60"/>
                      <a:pt x="391" y="59"/>
                    </a:cubicBezTo>
                    <a:cubicBezTo>
                      <a:pt x="426" y="58"/>
                      <a:pt x="503" y="52"/>
                      <a:pt x="532" y="50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3594" name="Object 7"/>
              <p:cNvGraphicFramePr>
                <a:graphicFrameLocks noChangeAspect="1"/>
              </p:cNvGraphicFramePr>
              <p:nvPr/>
            </p:nvGraphicFramePr>
            <p:xfrm>
              <a:off x="4683" y="1984"/>
              <a:ext cx="405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643" name="Equation" r:id="rId3" imgW="241195" imgH="190417" progId="Equation.3">
                      <p:embed/>
                    </p:oleObj>
                  </mc:Choice>
                  <mc:Fallback>
                    <p:oleObj name="Equation" r:id="rId3" imgW="241195" imgH="190417" progId="Equation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3" y="1984"/>
                            <a:ext cx="405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575" name="Line 8"/>
            <p:cNvSpPr>
              <a:spLocks noChangeShapeType="1"/>
            </p:cNvSpPr>
            <p:nvPr/>
          </p:nvSpPr>
          <p:spPr bwMode="auto">
            <a:xfrm>
              <a:off x="596" y="1662"/>
              <a:ext cx="1235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576" name="Line 9"/>
            <p:cNvSpPr>
              <a:spLocks noChangeShapeType="1"/>
            </p:cNvSpPr>
            <p:nvPr/>
          </p:nvSpPr>
          <p:spPr bwMode="auto">
            <a:xfrm>
              <a:off x="596" y="2422"/>
              <a:ext cx="1235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3577" name="Object 10"/>
            <p:cNvGraphicFramePr>
              <a:graphicFrameLocks noChangeAspect="1"/>
            </p:cNvGraphicFramePr>
            <p:nvPr/>
          </p:nvGraphicFramePr>
          <p:xfrm>
            <a:off x="240" y="2252"/>
            <a:ext cx="329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4" name="Equation" r:id="rId5" imgW="190500" imgH="228600" progId="Equation.3">
                    <p:embed/>
                  </p:oleObj>
                </mc:Choice>
                <mc:Fallback>
                  <p:oleObj name="Equation" r:id="rId5" imgW="1905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2252"/>
                          <a:ext cx="329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78" name="Object 11"/>
            <p:cNvGraphicFramePr>
              <a:graphicFrameLocks noChangeAspect="1"/>
            </p:cNvGraphicFramePr>
            <p:nvPr/>
          </p:nvGraphicFramePr>
          <p:xfrm>
            <a:off x="240" y="1523"/>
            <a:ext cx="374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45" name="Equation" r:id="rId7" imgW="215806" imgH="228501" progId="Equation.3">
                    <p:embed/>
                  </p:oleObj>
                </mc:Choice>
                <mc:Fallback>
                  <p:oleObj name="Equation" r:id="rId7" imgW="215806" imgH="228501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1523"/>
                          <a:ext cx="374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9" name="Oval 12"/>
            <p:cNvSpPr>
              <a:spLocks noChangeAspect="1" noChangeArrowheads="1"/>
            </p:cNvSpPr>
            <p:nvPr/>
          </p:nvSpPr>
          <p:spPr bwMode="auto">
            <a:xfrm>
              <a:off x="1008" y="2387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0" name="Oval 13"/>
            <p:cNvSpPr>
              <a:spLocks noChangeAspect="1" noChangeArrowheads="1"/>
            </p:cNvSpPr>
            <p:nvPr/>
          </p:nvSpPr>
          <p:spPr bwMode="auto">
            <a:xfrm>
              <a:off x="1267" y="2387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1" name="Oval 14"/>
            <p:cNvSpPr>
              <a:spLocks noChangeAspect="1" noChangeArrowheads="1"/>
            </p:cNvSpPr>
            <p:nvPr/>
          </p:nvSpPr>
          <p:spPr bwMode="auto">
            <a:xfrm>
              <a:off x="640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2" name="Oval 15"/>
            <p:cNvSpPr>
              <a:spLocks noChangeAspect="1" noChangeArrowheads="1"/>
            </p:cNvSpPr>
            <p:nvPr/>
          </p:nvSpPr>
          <p:spPr bwMode="auto">
            <a:xfrm>
              <a:off x="728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3" name="Oval 16"/>
            <p:cNvSpPr>
              <a:spLocks noChangeAspect="1" noChangeArrowheads="1"/>
            </p:cNvSpPr>
            <p:nvPr/>
          </p:nvSpPr>
          <p:spPr bwMode="auto">
            <a:xfrm>
              <a:off x="819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4" name="Oval 17"/>
            <p:cNvSpPr>
              <a:spLocks noChangeAspect="1" noChangeArrowheads="1"/>
            </p:cNvSpPr>
            <p:nvPr/>
          </p:nvSpPr>
          <p:spPr bwMode="auto">
            <a:xfrm>
              <a:off x="912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5" name="Oval 18"/>
            <p:cNvSpPr>
              <a:spLocks noChangeAspect="1" noChangeArrowheads="1"/>
            </p:cNvSpPr>
            <p:nvPr/>
          </p:nvSpPr>
          <p:spPr bwMode="auto">
            <a:xfrm>
              <a:off x="1008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6" name="Oval 19"/>
            <p:cNvSpPr>
              <a:spLocks noChangeAspect="1" noChangeArrowheads="1"/>
            </p:cNvSpPr>
            <p:nvPr/>
          </p:nvSpPr>
          <p:spPr bwMode="auto">
            <a:xfrm>
              <a:off x="1104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7" name="Oval 20"/>
            <p:cNvSpPr>
              <a:spLocks noChangeAspect="1" noChangeArrowheads="1"/>
            </p:cNvSpPr>
            <p:nvPr/>
          </p:nvSpPr>
          <p:spPr bwMode="auto">
            <a:xfrm>
              <a:off x="1200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8" name="Oval 21"/>
            <p:cNvSpPr>
              <a:spLocks noChangeAspect="1" noChangeArrowheads="1"/>
            </p:cNvSpPr>
            <p:nvPr/>
          </p:nvSpPr>
          <p:spPr bwMode="auto">
            <a:xfrm>
              <a:off x="1299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89" name="Oval 22"/>
            <p:cNvSpPr>
              <a:spLocks noChangeAspect="1" noChangeArrowheads="1"/>
            </p:cNvSpPr>
            <p:nvPr/>
          </p:nvSpPr>
          <p:spPr bwMode="auto">
            <a:xfrm>
              <a:off x="1395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90" name="Oval 23"/>
            <p:cNvSpPr>
              <a:spLocks noChangeAspect="1" noChangeArrowheads="1"/>
            </p:cNvSpPr>
            <p:nvPr/>
          </p:nvSpPr>
          <p:spPr bwMode="auto">
            <a:xfrm>
              <a:off x="1499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91" name="Oval 24"/>
            <p:cNvSpPr>
              <a:spLocks noChangeAspect="1" noChangeArrowheads="1"/>
            </p:cNvSpPr>
            <p:nvPr/>
          </p:nvSpPr>
          <p:spPr bwMode="auto">
            <a:xfrm>
              <a:off x="1592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92" name="Oval 25"/>
            <p:cNvSpPr>
              <a:spLocks noChangeAspect="1" noChangeArrowheads="1"/>
            </p:cNvSpPr>
            <p:nvPr/>
          </p:nvSpPr>
          <p:spPr bwMode="auto">
            <a:xfrm>
              <a:off x="1683" y="1621"/>
              <a:ext cx="77" cy="7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556" name="AutoShape 26"/>
          <p:cNvSpPr>
            <a:spLocks noChangeArrowheads="1"/>
          </p:cNvSpPr>
          <p:nvPr/>
        </p:nvSpPr>
        <p:spPr bwMode="auto">
          <a:xfrm>
            <a:off x="3260725" y="1600200"/>
            <a:ext cx="914400" cy="609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7643" name="Text Box 27"/>
          <p:cNvSpPr txBox="1">
            <a:spLocks noChangeArrowheads="1"/>
          </p:cNvSpPr>
          <p:nvPr/>
        </p:nvSpPr>
        <p:spPr bwMode="auto">
          <a:xfrm>
            <a:off x="3127375" y="1143000"/>
            <a:ext cx="35020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kumimoji="1" lang="zh-CN" altLang="en-US" sz="2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粒子体系在单位时间内</a:t>
            </a:r>
          </a:p>
        </p:txBody>
      </p:sp>
      <p:grpSp>
        <p:nvGrpSpPr>
          <p:cNvPr id="23558" name="Group 28"/>
          <p:cNvGrpSpPr>
            <a:grpSpLocks/>
          </p:cNvGrpSpPr>
          <p:nvPr/>
        </p:nvGrpSpPr>
        <p:grpSpPr bwMode="auto">
          <a:xfrm>
            <a:off x="3360738" y="1752600"/>
            <a:ext cx="3954462" cy="925513"/>
            <a:chOff x="1920" y="1405"/>
            <a:chExt cx="2491" cy="583"/>
          </a:xfrm>
        </p:grpSpPr>
        <p:sp>
          <p:nvSpPr>
            <p:cNvPr id="367645" name="Text Box 29"/>
            <p:cNvSpPr txBox="1">
              <a:spLocks noChangeArrowheads="1"/>
            </p:cNvSpPr>
            <p:nvPr/>
          </p:nvSpPr>
          <p:spPr bwMode="auto">
            <a:xfrm>
              <a:off x="2928" y="1680"/>
              <a:ext cx="110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· </a:t>
              </a:r>
              <a:r>
                <a:rPr kumimoji="1" lang="en-US" altLang="zh-CN" sz="2600" b="1" i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  </a:t>
              </a:r>
              <a:endParaRPr kumimoji="1" lang="en-US" altLang="zh-CN" sz="26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72" name="Rectangle 30"/>
            <p:cNvSpPr>
              <a:spLocks noChangeArrowheads="1"/>
            </p:cNvSpPr>
            <p:nvPr/>
          </p:nvSpPr>
          <p:spPr bwMode="auto">
            <a:xfrm>
              <a:off x="1920" y="1405"/>
              <a:ext cx="24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1</a:t>
              </a: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）自发辐</a:t>
              </a:r>
              <a:r>
                <a:rPr kumimoji="1"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射的光子数</a:t>
              </a:r>
            </a:p>
          </p:txBody>
        </p:sp>
      </p:grpSp>
      <p:grpSp>
        <p:nvGrpSpPr>
          <p:cNvPr id="23559" name="Group 31"/>
          <p:cNvGrpSpPr>
            <a:grpSpLocks/>
          </p:cNvGrpSpPr>
          <p:nvPr/>
        </p:nvGrpSpPr>
        <p:grpSpPr bwMode="auto">
          <a:xfrm>
            <a:off x="3355975" y="2743200"/>
            <a:ext cx="4111625" cy="925513"/>
            <a:chOff x="2114" y="2208"/>
            <a:chExt cx="2590" cy="583"/>
          </a:xfrm>
        </p:grpSpPr>
        <p:sp>
          <p:nvSpPr>
            <p:cNvPr id="367648" name="Text Box 32"/>
            <p:cNvSpPr txBox="1">
              <a:spLocks noChangeArrowheads="1"/>
            </p:cNvSpPr>
            <p:nvPr/>
          </p:nvSpPr>
          <p:spPr bwMode="auto">
            <a:xfrm>
              <a:off x="3120" y="2483"/>
              <a:ext cx="15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3570" name="Rectangle 33"/>
            <p:cNvSpPr>
              <a:spLocks noChangeArrowheads="1"/>
            </p:cNvSpPr>
            <p:nvPr/>
          </p:nvSpPr>
          <p:spPr bwMode="auto">
            <a:xfrm>
              <a:off x="2114" y="2208"/>
              <a:ext cx="24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2</a:t>
              </a: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）受激吸收</a:t>
              </a:r>
              <a:r>
                <a:rPr kumimoji="1"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的光子数</a:t>
              </a:r>
            </a:p>
          </p:txBody>
        </p:sp>
      </p:grpSp>
      <p:grpSp>
        <p:nvGrpSpPr>
          <p:cNvPr id="23560" name="Group 34"/>
          <p:cNvGrpSpPr>
            <a:grpSpLocks/>
          </p:cNvGrpSpPr>
          <p:nvPr/>
        </p:nvGrpSpPr>
        <p:grpSpPr bwMode="auto">
          <a:xfrm>
            <a:off x="3354388" y="3798888"/>
            <a:ext cx="4110037" cy="925512"/>
            <a:chOff x="2115" y="2208"/>
            <a:chExt cx="2589" cy="583"/>
          </a:xfrm>
        </p:grpSpPr>
        <p:sp>
          <p:nvSpPr>
            <p:cNvPr id="367651" name="Text Box 35"/>
            <p:cNvSpPr txBox="1">
              <a:spLocks noChangeArrowheads="1"/>
            </p:cNvSpPr>
            <p:nvPr/>
          </p:nvSpPr>
          <p:spPr bwMode="auto">
            <a:xfrm>
              <a:off x="3120" y="2483"/>
              <a:ext cx="15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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(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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· 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sz="2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23568" name="Rectangle 36"/>
            <p:cNvSpPr>
              <a:spLocks noChangeArrowheads="1"/>
            </p:cNvSpPr>
            <p:nvPr/>
          </p:nvSpPr>
          <p:spPr bwMode="auto">
            <a:xfrm>
              <a:off x="2115" y="2208"/>
              <a:ext cx="24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（</a:t>
              </a:r>
              <a:r>
                <a:rPr lang="en-US" altLang="zh-CN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3</a:t>
              </a:r>
              <a:r>
                <a:rPr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）受激辐射</a:t>
              </a:r>
              <a:r>
                <a:rPr kumimoji="1" lang="zh-CN" altLang="en-US" b="1">
                  <a:solidFill>
                    <a:srgbClr val="000000"/>
                  </a:solidFill>
                  <a:latin typeface="Arial" panose="020B0604020202020204" pitchFamily="34" charset="0"/>
                  <a:ea typeface="隶书" panose="02010509060101010101" pitchFamily="49" charset="-122"/>
                </a:rPr>
                <a:t>的光子数</a:t>
              </a:r>
            </a:p>
          </p:txBody>
        </p:sp>
      </p:grpSp>
      <p:grpSp>
        <p:nvGrpSpPr>
          <p:cNvPr id="367666" name="Group 50"/>
          <p:cNvGrpSpPr>
            <a:grpSpLocks/>
          </p:cNvGrpSpPr>
          <p:nvPr/>
        </p:nvGrpSpPr>
        <p:grpSpPr bwMode="auto">
          <a:xfrm>
            <a:off x="381000" y="4724400"/>
            <a:ext cx="4572000" cy="1077913"/>
            <a:chOff x="240" y="2976"/>
            <a:chExt cx="2880" cy="679"/>
          </a:xfrm>
        </p:grpSpPr>
        <p:sp>
          <p:nvSpPr>
            <p:cNvPr id="23565" name="Text Box 38"/>
            <p:cNvSpPr txBox="1">
              <a:spLocks noChangeArrowheads="1"/>
            </p:cNvSpPr>
            <p:nvPr/>
          </p:nvSpPr>
          <p:spPr bwMode="auto">
            <a:xfrm>
              <a:off x="1152" y="3347"/>
              <a:ext cx="1968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r>
                <a:rPr kumimoji="1" lang="en-US" altLang="zh-CN" sz="2600" b="1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= B</a:t>
              </a:r>
              <a:r>
                <a:rPr kumimoji="1" lang="en-US" altLang="zh-CN" sz="2600" b="1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21 </a:t>
              </a:r>
              <a:r>
                <a:rPr kumimoji="1" lang="zh-CN" altLang="en-US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  <a:r>
                <a:rPr kumimoji="1" lang="en-US" altLang="zh-CN" sz="2600" b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&gt;&gt;N</a:t>
              </a:r>
              <a:r>
                <a:rPr kumimoji="1" lang="en-US" altLang="zh-CN" sz="26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  <a:endParaRPr kumimoji="1" lang="en-US" altLang="zh-CN" sz="2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7655" name="Rectangle 39"/>
            <p:cNvSpPr>
              <a:spLocks noChangeArrowheads="1"/>
            </p:cNvSpPr>
            <p:nvPr/>
          </p:nvSpPr>
          <p:spPr bwMode="auto">
            <a:xfrm>
              <a:off x="240" y="2976"/>
              <a:ext cx="116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26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粒子数反转</a:t>
              </a:r>
              <a:endParaRPr kumimoji="1" lang="zh-CN" altLang="en-US" sz="2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endParaRPr>
            </a:p>
          </p:txBody>
        </p:sp>
      </p:grpSp>
      <p:grpSp>
        <p:nvGrpSpPr>
          <p:cNvPr id="367663" name="Group 47"/>
          <p:cNvGrpSpPr>
            <a:grpSpLocks/>
          </p:cNvGrpSpPr>
          <p:nvPr/>
        </p:nvGrpSpPr>
        <p:grpSpPr bwMode="auto">
          <a:xfrm>
            <a:off x="914400" y="6005513"/>
            <a:ext cx="5551488" cy="519112"/>
            <a:chOff x="576" y="3783"/>
            <a:chExt cx="3497" cy="327"/>
          </a:xfrm>
        </p:grpSpPr>
        <p:sp>
          <p:nvSpPr>
            <p:cNvPr id="23563" name="AutoShape 48"/>
            <p:cNvSpPr>
              <a:spLocks noChangeArrowheads="1"/>
            </p:cNvSpPr>
            <p:nvPr/>
          </p:nvSpPr>
          <p:spPr bwMode="auto">
            <a:xfrm>
              <a:off x="576" y="3888"/>
              <a:ext cx="672" cy="96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4" name="Text Box 49"/>
            <p:cNvSpPr txBox="1">
              <a:spLocks noChangeArrowheads="1"/>
            </p:cNvSpPr>
            <p:nvPr/>
          </p:nvSpPr>
          <p:spPr bwMode="auto">
            <a:xfrm>
              <a:off x="1493" y="3783"/>
              <a:ext cx="25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FF00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受激辐射远强于受激吸收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激光的形成原理</a:t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  <p:graphicFrame>
        <p:nvGraphicFramePr>
          <p:cNvPr id="24579" name="Object 51"/>
          <p:cNvGraphicFramePr>
            <a:graphicFrameLocks noGrp="1" noChangeAspect="1"/>
          </p:cNvGraphicFramePr>
          <p:nvPr>
            <p:ph sz="half" idx="1"/>
          </p:nvPr>
        </p:nvGraphicFramePr>
        <p:xfrm>
          <a:off x="1898650" y="3643313"/>
          <a:ext cx="1155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6" name="Equation" r:id="rId3" imgW="1133319" imgH="399965" progId="Equation.DSMT4">
                  <p:embed/>
                </p:oleObj>
              </mc:Choice>
              <mc:Fallback>
                <p:oleObj name="Equation" r:id="rId3" imgW="1133319" imgH="399965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3643313"/>
                        <a:ext cx="1155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0" name="Group 25"/>
          <p:cNvGrpSpPr>
            <a:grpSpLocks/>
          </p:cNvGrpSpPr>
          <p:nvPr/>
        </p:nvGrpSpPr>
        <p:grpSpPr bwMode="auto">
          <a:xfrm>
            <a:off x="76200" y="1981200"/>
            <a:ext cx="4343400" cy="3714750"/>
            <a:chOff x="-48" y="912"/>
            <a:chExt cx="2736" cy="2340"/>
          </a:xfrm>
        </p:grpSpPr>
        <p:grpSp>
          <p:nvGrpSpPr>
            <p:cNvPr id="24610" name="Group 4"/>
            <p:cNvGrpSpPr>
              <a:grpSpLocks/>
            </p:cNvGrpSpPr>
            <p:nvPr/>
          </p:nvGrpSpPr>
          <p:grpSpPr bwMode="auto">
            <a:xfrm>
              <a:off x="288" y="1392"/>
              <a:ext cx="1968" cy="1860"/>
              <a:chOff x="3504" y="2160"/>
              <a:chExt cx="1968" cy="1807"/>
            </a:xfrm>
          </p:grpSpPr>
          <p:sp>
            <p:nvSpPr>
              <p:cNvPr id="24613" name="Rectangle 5"/>
              <p:cNvSpPr>
                <a:spLocks noChangeArrowheads="1"/>
              </p:cNvSpPr>
              <p:nvPr/>
            </p:nvSpPr>
            <p:spPr bwMode="auto">
              <a:xfrm>
                <a:off x="3504" y="2160"/>
                <a:ext cx="1968" cy="12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14" name="Freeform 6"/>
              <p:cNvSpPr>
                <a:spLocks/>
              </p:cNvSpPr>
              <p:nvPr/>
            </p:nvSpPr>
            <p:spPr bwMode="auto">
              <a:xfrm>
                <a:off x="3642" y="2640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15" name="Freeform 7"/>
              <p:cNvSpPr>
                <a:spLocks/>
              </p:cNvSpPr>
              <p:nvPr/>
            </p:nvSpPr>
            <p:spPr bwMode="auto">
              <a:xfrm>
                <a:off x="3978" y="2832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16" name="Freeform 8"/>
              <p:cNvSpPr>
                <a:spLocks/>
              </p:cNvSpPr>
              <p:nvPr/>
            </p:nvSpPr>
            <p:spPr bwMode="auto">
              <a:xfrm>
                <a:off x="3978" y="2352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17" name="Freeform 9"/>
              <p:cNvSpPr>
                <a:spLocks/>
              </p:cNvSpPr>
              <p:nvPr/>
            </p:nvSpPr>
            <p:spPr bwMode="auto">
              <a:xfrm>
                <a:off x="4362" y="2256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18" name="Freeform 10"/>
              <p:cNvSpPr>
                <a:spLocks/>
              </p:cNvSpPr>
              <p:nvPr/>
            </p:nvSpPr>
            <p:spPr bwMode="auto">
              <a:xfrm>
                <a:off x="4362" y="2544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19" name="Freeform 11"/>
              <p:cNvSpPr>
                <a:spLocks/>
              </p:cNvSpPr>
              <p:nvPr/>
            </p:nvSpPr>
            <p:spPr bwMode="auto">
              <a:xfrm>
                <a:off x="4362" y="2784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0" name="Freeform 12"/>
              <p:cNvSpPr>
                <a:spLocks/>
              </p:cNvSpPr>
              <p:nvPr/>
            </p:nvSpPr>
            <p:spPr bwMode="auto">
              <a:xfrm>
                <a:off x="4362" y="3024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1" name="Freeform 13"/>
              <p:cNvSpPr>
                <a:spLocks/>
              </p:cNvSpPr>
              <p:nvPr/>
            </p:nvSpPr>
            <p:spPr bwMode="auto">
              <a:xfrm>
                <a:off x="4842" y="2208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2" name="Freeform 14"/>
              <p:cNvSpPr>
                <a:spLocks/>
              </p:cNvSpPr>
              <p:nvPr/>
            </p:nvSpPr>
            <p:spPr bwMode="auto">
              <a:xfrm>
                <a:off x="4842" y="2352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3" name="Freeform 15"/>
              <p:cNvSpPr>
                <a:spLocks/>
              </p:cNvSpPr>
              <p:nvPr/>
            </p:nvSpPr>
            <p:spPr bwMode="auto">
              <a:xfrm>
                <a:off x="4836" y="2496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4" name="Freeform 16"/>
              <p:cNvSpPr>
                <a:spLocks/>
              </p:cNvSpPr>
              <p:nvPr/>
            </p:nvSpPr>
            <p:spPr bwMode="auto">
              <a:xfrm>
                <a:off x="4836" y="2640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5" name="Freeform 17"/>
              <p:cNvSpPr>
                <a:spLocks/>
              </p:cNvSpPr>
              <p:nvPr/>
            </p:nvSpPr>
            <p:spPr bwMode="auto">
              <a:xfrm>
                <a:off x="4836" y="2784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6" name="Freeform 18"/>
              <p:cNvSpPr>
                <a:spLocks/>
              </p:cNvSpPr>
              <p:nvPr/>
            </p:nvSpPr>
            <p:spPr bwMode="auto">
              <a:xfrm>
                <a:off x="4836" y="2928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7" name="Freeform 19"/>
              <p:cNvSpPr>
                <a:spLocks/>
              </p:cNvSpPr>
              <p:nvPr/>
            </p:nvSpPr>
            <p:spPr bwMode="auto">
              <a:xfrm>
                <a:off x="4836" y="3072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4628" name="Freeform 20"/>
              <p:cNvSpPr>
                <a:spLocks/>
              </p:cNvSpPr>
              <p:nvPr/>
            </p:nvSpPr>
            <p:spPr bwMode="auto">
              <a:xfrm>
                <a:off x="4842" y="3216"/>
                <a:ext cx="390" cy="96"/>
              </a:xfrm>
              <a:custGeom>
                <a:avLst/>
                <a:gdLst>
                  <a:gd name="T0" fmla="*/ 0 w 390"/>
                  <a:gd name="T1" fmla="*/ 58 h 96"/>
                  <a:gd name="T2" fmla="*/ 41 w 390"/>
                  <a:gd name="T3" fmla="*/ 87 h 96"/>
                  <a:gd name="T4" fmla="*/ 76 w 390"/>
                  <a:gd name="T5" fmla="*/ 4 h 96"/>
                  <a:gd name="T6" fmla="*/ 120 w 390"/>
                  <a:gd name="T7" fmla="*/ 94 h 96"/>
                  <a:gd name="T8" fmla="*/ 155 w 390"/>
                  <a:gd name="T9" fmla="*/ 1 h 96"/>
                  <a:gd name="T10" fmla="*/ 203 w 390"/>
                  <a:gd name="T11" fmla="*/ 87 h 96"/>
                  <a:gd name="T12" fmla="*/ 235 w 390"/>
                  <a:gd name="T13" fmla="*/ 45 h 96"/>
                  <a:gd name="T14" fmla="*/ 250 w 390"/>
                  <a:gd name="T15" fmla="*/ 37 h 96"/>
                  <a:gd name="T16" fmla="*/ 272 w 390"/>
                  <a:gd name="T17" fmla="*/ 34 h 96"/>
                  <a:gd name="T18" fmla="*/ 390 w 390"/>
                  <a:gd name="T19" fmla="*/ 48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0" h="96">
                    <a:moveTo>
                      <a:pt x="0" y="58"/>
                    </a:moveTo>
                    <a:cubicBezTo>
                      <a:pt x="7" y="63"/>
                      <a:pt x="28" y="96"/>
                      <a:pt x="41" y="87"/>
                    </a:cubicBezTo>
                    <a:cubicBezTo>
                      <a:pt x="53" y="78"/>
                      <a:pt x="63" y="3"/>
                      <a:pt x="76" y="4"/>
                    </a:cubicBezTo>
                    <a:cubicBezTo>
                      <a:pt x="89" y="5"/>
                      <a:pt x="107" y="95"/>
                      <a:pt x="120" y="94"/>
                    </a:cubicBezTo>
                    <a:cubicBezTo>
                      <a:pt x="132" y="94"/>
                      <a:pt x="141" y="3"/>
                      <a:pt x="155" y="1"/>
                    </a:cubicBezTo>
                    <a:cubicBezTo>
                      <a:pt x="169" y="0"/>
                      <a:pt x="190" y="80"/>
                      <a:pt x="203" y="87"/>
                    </a:cubicBezTo>
                    <a:cubicBezTo>
                      <a:pt x="216" y="94"/>
                      <a:pt x="227" y="53"/>
                      <a:pt x="235" y="45"/>
                    </a:cubicBezTo>
                    <a:cubicBezTo>
                      <a:pt x="242" y="36"/>
                      <a:pt x="244" y="38"/>
                      <a:pt x="250" y="37"/>
                    </a:cubicBezTo>
                    <a:cubicBezTo>
                      <a:pt x="257" y="35"/>
                      <a:pt x="249" y="32"/>
                      <a:pt x="272" y="34"/>
                    </a:cubicBezTo>
                    <a:cubicBezTo>
                      <a:pt x="295" y="36"/>
                      <a:pt x="366" y="45"/>
                      <a:pt x="390" y="48"/>
                    </a:cubicBezTo>
                  </a:path>
                </a:pathLst>
              </a:custGeom>
              <a:noFill/>
              <a:ln w="34925" cmpd="sng">
                <a:solidFill>
                  <a:srgbClr val="A600A6"/>
                </a:solidFill>
                <a:round/>
                <a:headEnd type="none" w="med" len="med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61493" name="Text Box 21"/>
              <p:cNvSpPr txBox="1">
                <a:spLocks noChangeArrowheads="1"/>
              </p:cNvSpPr>
              <p:nvPr/>
            </p:nvSpPr>
            <p:spPr bwMode="auto">
              <a:xfrm>
                <a:off x="3504" y="3382"/>
                <a:ext cx="1968" cy="585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bg1"/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solidFill>
                  <a:srgbClr val="96009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defRPr/>
                </a:pPr>
                <a:r>
                  <a:rPr lang="zh-CN" altLang="en-US"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受激辐射的</a:t>
                </a:r>
              </a:p>
              <a:p>
                <a:pPr eaLnBrk="1" hangingPunct="1">
                  <a:defRPr/>
                </a:pPr>
                <a:r>
                  <a:rPr lang="zh-CN" altLang="en-US"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光放大示意图</a:t>
                </a:r>
              </a:p>
            </p:txBody>
          </p:sp>
        </p:grpSp>
        <p:sp>
          <p:nvSpPr>
            <p:cNvPr id="24611" name="Rectangle 22"/>
            <p:cNvSpPr>
              <a:spLocks noChangeArrowheads="1"/>
            </p:cNvSpPr>
            <p:nvPr/>
          </p:nvSpPr>
          <p:spPr bwMode="auto">
            <a:xfrm>
              <a:off x="288" y="912"/>
              <a:ext cx="1986" cy="28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612" name="Line 23"/>
            <p:cNvSpPr>
              <a:spLocks noChangeShapeType="1"/>
            </p:cNvSpPr>
            <p:nvPr/>
          </p:nvSpPr>
          <p:spPr bwMode="auto">
            <a:xfrm>
              <a:off x="-48" y="1056"/>
              <a:ext cx="27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1499" name="Group 27"/>
          <p:cNvGrpSpPr>
            <a:grpSpLocks/>
          </p:cNvGrpSpPr>
          <p:nvPr/>
        </p:nvGrpSpPr>
        <p:grpSpPr bwMode="auto">
          <a:xfrm>
            <a:off x="4284663" y="4098925"/>
            <a:ext cx="5240337" cy="2530475"/>
            <a:chOff x="1056" y="2352"/>
            <a:chExt cx="3360" cy="1594"/>
          </a:xfrm>
        </p:grpSpPr>
        <p:grpSp>
          <p:nvGrpSpPr>
            <p:cNvPr id="24589" name="Group 28"/>
            <p:cNvGrpSpPr>
              <a:grpSpLocks/>
            </p:cNvGrpSpPr>
            <p:nvPr/>
          </p:nvGrpSpPr>
          <p:grpSpPr bwMode="auto">
            <a:xfrm>
              <a:off x="1056" y="2352"/>
              <a:ext cx="3360" cy="1575"/>
              <a:chOff x="960" y="2352"/>
              <a:chExt cx="3888" cy="1575"/>
            </a:xfrm>
          </p:grpSpPr>
          <p:sp>
            <p:nvSpPr>
              <p:cNvPr id="24606" name="Line 29"/>
              <p:cNvSpPr>
                <a:spLocks noChangeShapeType="1"/>
              </p:cNvSpPr>
              <p:nvPr/>
            </p:nvSpPr>
            <p:spPr bwMode="auto">
              <a:xfrm>
                <a:off x="1488" y="3696"/>
                <a:ext cx="28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7" name="Line 30"/>
              <p:cNvSpPr>
                <a:spLocks noChangeShapeType="1"/>
              </p:cNvSpPr>
              <p:nvPr/>
            </p:nvSpPr>
            <p:spPr bwMode="auto">
              <a:xfrm flipV="1">
                <a:off x="1488" y="2448"/>
                <a:ext cx="0" cy="12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4608" name="Object 31"/>
              <p:cNvGraphicFramePr>
                <a:graphicFrameLocks noChangeAspect="1"/>
              </p:cNvGraphicFramePr>
              <p:nvPr/>
            </p:nvGraphicFramePr>
            <p:xfrm>
              <a:off x="960" y="2352"/>
              <a:ext cx="38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27" name="公式" r:id="rId5" imgW="418918" imgH="266584" progId="Equation.3">
                      <p:embed/>
                    </p:oleObj>
                  </mc:Choice>
                  <mc:Fallback>
                    <p:oleObj name="公式" r:id="rId5" imgW="418918" imgH="266584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2352"/>
                            <a:ext cx="384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609" name="Text Box 32"/>
              <p:cNvSpPr txBox="1">
                <a:spLocks noChangeArrowheads="1"/>
              </p:cNvSpPr>
              <p:nvPr/>
            </p:nvSpPr>
            <p:spPr bwMode="auto">
              <a:xfrm>
                <a:off x="4368" y="3600"/>
                <a:ext cx="48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4590" name="Freeform 33"/>
            <p:cNvSpPr>
              <a:spLocks/>
            </p:cNvSpPr>
            <p:nvPr/>
          </p:nvSpPr>
          <p:spPr bwMode="auto">
            <a:xfrm>
              <a:off x="1536" y="2736"/>
              <a:ext cx="1968" cy="672"/>
            </a:xfrm>
            <a:custGeom>
              <a:avLst/>
              <a:gdLst>
                <a:gd name="T0" fmla="*/ 0 w 2736"/>
                <a:gd name="T1" fmla="*/ 672 h 672"/>
                <a:gd name="T2" fmla="*/ 819 w 2736"/>
                <a:gd name="T3" fmla="*/ 528 h 672"/>
                <a:gd name="T4" fmla="*/ 1416 w 2736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36" h="672">
                  <a:moveTo>
                    <a:pt x="0" y="672"/>
                  </a:moveTo>
                  <a:cubicBezTo>
                    <a:pt x="564" y="656"/>
                    <a:pt x="1128" y="640"/>
                    <a:pt x="1584" y="528"/>
                  </a:cubicBezTo>
                  <a:cubicBezTo>
                    <a:pt x="2040" y="416"/>
                    <a:pt x="2388" y="208"/>
                    <a:pt x="2736" y="0"/>
                  </a:cubicBezTo>
                </a:path>
              </a:pathLst>
            </a:custGeom>
            <a:noFill/>
            <a:ln w="38100" cmpd="sng">
              <a:solidFill>
                <a:srgbClr val="FF5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4591" name="Group 34"/>
            <p:cNvGrpSpPr>
              <a:grpSpLocks/>
            </p:cNvGrpSpPr>
            <p:nvPr/>
          </p:nvGrpSpPr>
          <p:grpSpPr bwMode="auto">
            <a:xfrm>
              <a:off x="1488" y="2832"/>
              <a:ext cx="2256" cy="1104"/>
              <a:chOff x="1488" y="2832"/>
              <a:chExt cx="2608" cy="1104"/>
            </a:xfrm>
          </p:grpSpPr>
          <p:sp>
            <p:nvSpPr>
              <p:cNvPr id="24597" name="Line 35"/>
              <p:cNvSpPr>
                <a:spLocks noChangeShapeType="1"/>
              </p:cNvSpPr>
              <p:nvPr/>
            </p:nvSpPr>
            <p:spPr bwMode="auto">
              <a:xfrm>
                <a:off x="3024" y="326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8" name="Line 36"/>
              <p:cNvSpPr>
                <a:spLocks noChangeShapeType="1"/>
              </p:cNvSpPr>
              <p:nvPr/>
            </p:nvSpPr>
            <p:spPr bwMode="auto">
              <a:xfrm>
                <a:off x="2073" y="2880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9" name="Line 37"/>
              <p:cNvSpPr>
                <a:spLocks noChangeShapeType="1"/>
              </p:cNvSpPr>
              <p:nvPr/>
            </p:nvSpPr>
            <p:spPr bwMode="auto">
              <a:xfrm flipV="1">
                <a:off x="2073" y="3216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0" name="Text Box 38"/>
              <p:cNvSpPr txBox="1">
                <a:spLocks noChangeArrowheads="1"/>
              </p:cNvSpPr>
              <p:nvPr/>
            </p:nvSpPr>
            <p:spPr bwMode="auto">
              <a:xfrm>
                <a:off x="2199" y="2832"/>
                <a:ext cx="54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sz="24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d</a:t>
                </a:r>
                <a:r>
                  <a:rPr kumimoji="1" lang="en-US" altLang="zh-CN" sz="24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I(z)</a:t>
                </a:r>
              </a:p>
            </p:txBody>
          </p:sp>
          <p:sp>
            <p:nvSpPr>
              <p:cNvPr id="24601" name="Line 39"/>
              <p:cNvSpPr>
                <a:spLocks noChangeShapeType="1"/>
              </p:cNvSpPr>
              <p:nvPr/>
            </p:nvSpPr>
            <p:spPr bwMode="auto">
              <a:xfrm>
                <a:off x="1488" y="3216"/>
                <a:ext cx="155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2" name="Line 40"/>
              <p:cNvSpPr>
                <a:spLocks noChangeShapeType="1"/>
              </p:cNvSpPr>
              <p:nvPr/>
            </p:nvSpPr>
            <p:spPr bwMode="auto">
              <a:xfrm>
                <a:off x="1488" y="3120"/>
                <a:ext cx="17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3" name="Line 41"/>
              <p:cNvSpPr>
                <a:spLocks noChangeShapeType="1"/>
              </p:cNvSpPr>
              <p:nvPr/>
            </p:nvSpPr>
            <p:spPr bwMode="auto">
              <a:xfrm>
                <a:off x="3264" y="3168"/>
                <a:ext cx="0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604" name="Text Box 42"/>
              <p:cNvSpPr txBox="1">
                <a:spLocks noChangeArrowheads="1"/>
              </p:cNvSpPr>
              <p:nvPr/>
            </p:nvSpPr>
            <p:spPr bwMode="auto">
              <a:xfrm>
                <a:off x="2880" y="3648"/>
                <a:ext cx="25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605" name="Rectangle 43"/>
              <p:cNvSpPr>
                <a:spLocks noChangeArrowheads="1"/>
              </p:cNvSpPr>
              <p:nvPr/>
            </p:nvSpPr>
            <p:spPr bwMode="auto">
              <a:xfrm>
                <a:off x="3072" y="3648"/>
                <a:ext cx="102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4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z+</a:t>
                </a:r>
                <a:r>
                  <a:rPr kumimoji="1" lang="en-US" altLang="zh-CN" sz="24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d</a:t>
                </a:r>
                <a:r>
                  <a:rPr kumimoji="1" lang="en-US" altLang="zh-CN" sz="24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endParaRPr kumimoji="1" lang="en-US" altLang="zh-CN" sz="1800" b="1" i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592" name="Group 44"/>
            <p:cNvGrpSpPr>
              <a:grpSpLocks/>
            </p:cNvGrpSpPr>
            <p:nvPr/>
          </p:nvGrpSpPr>
          <p:grpSpPr bwMode="auto">
            <a:xfrm>
              <a:off x="1056" y="2640"/>
              <a:ext cx="2976" cy="1306"/>
              <a:chOff x="960" y="2640"/>
              <a:chExt cx="3600" cy="1306"/>
            </a:xfrm>
          </p:grpSpPr>
          <p:sp>
            <p:nvSpPr>
              <p:cNvPr id="24593" name="Line 45"/>
              <p:cNvSpPr>
                <a:spLocks noChangeShapeType="1"/>
              </p:cNvSpPr>
              <p:nvPr/>
            </p:nvSpPr>
            <p:spPr bwMode="auto">
              <a:xfrm>
                <a:off x="3984" y="2736"/>
                <a:ext cx="0" cy="9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4594" name="Object 46"/>
              <p:cNvGraphicFramePr>
                <a:graphicFrameLocks noChangeAspect="1"/>
              </p:cNvGraphicFramePr>
              <p:nvPr/>
            </p:nvGraphicFramePr>
            <p:xfrm>
              <a:off x="960" y="2640"/>
              <a:ext cx="405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28" name="公式" r:id="rId7" imgW="444114" imgH="266469" progId="Equation.3">
                      <p:embed/>
                    </p:oleObj>
                  </mc:Choice>
                  <mc:Fallback>
                    <p:oleObj name="公式" r:id="rId7" imgW="444114" imgH="266469" progId="Equation.3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2640"/>
                            <a:ext cx="405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595" name="Line 47"/>
              <p:cNvSpPr>
                <a:spLocks noChangeShapeType="1"/>
              </p:cNvSpPr>
              <p:nvPr/>
            </p:nvSpPr>
            <p:spPr bwMode="auto">
              <a:xfrm flipH="1">
                <a:off x="1488" y="2736"/>
                <a:ext cx="24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596" name="Text Box 48"/>
              <p:cNvSpPr txBox="1">
                <a:spLocks noChangeArrowheads="1"/>
              </p:cNvSpPr>
              <p:nvPr/>
            </p:nvSpPr>
            <p:spPr bwMode="auto">
              <a:xfrm>
                <a:off x="3920" y="3696"/>
                <a:ext cx="6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sz="20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61533" name="Group 61"/>
          <p:cNvGrpSpPr>
            <a:grpSpLocks/>
          </p:cNvGrpSpPr>
          <p:nvPr/>
        </p:nvGrpSpPr>
        <p:grpSpPr bwMode="auto">
          <a:xfrm>
            <a:off x="4329113" y="1219200"/>
            <a:ext cx="4510087" cy="1022350"/>
            <a:chOff x="2727" y="768"/>
            <a:chExt cx="2841" cy="644"/>
          </a:xfrm>
        </p:grpSpPr>
        <p:graphicFrame>
          <p:nvGraphicFramePr>
            <p:cNvPr id="24587" name="Object 57"/>
            <p:cNvGraphicFramePr>
              <a:graphicFrameLocks noChangeAspect="1"/>
            </p:cNvGraphicFramePr>
            <p:nvPr/>
          </p:nvGraphicFramePr>
          <p:xfrm>
            <a:off x="3792" y="768"/>
            <a:ext cx="1776" cy="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29" name="Equation" r:id="rId9" imgW="1133319" imgH="399965" progId="Equation.DSMT4">
                    <p:embed/>
                  </p:oleObj>
                </mc:Choice>
                <mc:Fallback>
                  <p:oleObj name="Equation" r:id="rId9" imgW="1133319" imgH="399965" progId="Equation.DSMT4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8"/>
                          <a:ext cx="1776" cy="6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8" name="Text Box 53"/>
            <p:cNvSpPr txBox="1">
              <a:spLocks noChangeArrowheads="1"/>
            </p:cNvSpPr>
            <p:nvPr/>
          </p:nvSpPr>
          <p:spPr bwMode="auto">
            <a:xfrm>
              <a:off x="2727" y="892"/>
              <a:ext cx="116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600" b="1">
                  <a:solidFill>
                    <a:srgbClr val="990099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增益系数：</a:t>
              </a:r>
            </a:p>
          </p:txBody>
        </p:sp>
      </p:grpSp>
      <p:grpSp>
        <p:nvGrpSpPr>
          <p:cNvPr id="361534" name="Group 62"/>
          <p:cNvGrpSpPr>
            <a:grpSpLocks/>
          </p:cNvGrpSpPr>
          <p:nvPr/>
        </p:nvGrpSpPr>
        <p:grpSpPr bwMode="auto">
          <a:xfrm>
            <a:off x="4383088" y="2438400"/>
            <a:ext cx="3897312" cy="1579563"/>
            <a:chOff x="2761" y="1536"/>
            <a:chExt cx="2455" cy="995"/>
          </a:xfrm>
        </p:grpSpPr>
        <p:graphicFrame>
          <p:nvGraphicFramePr>
            <p:cNvPr id="24584" name="Object 50"/>
            <p:cNvGraphicFramePr>
              <a:graphicFrameLocks noChangeAspect="1"/>
            </p:cNvGraphicFramePr>
            <p:nvPr/>
          </p:nvGraphicFramePr>
          <p:xfrm>
            <a:off x="3779" y="2084"/>
            <a:ext cx="1437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0" name="Equation" r:id="rId11" imgW="828519" imgH="285579" progId="Equation.DSMT4">
                    <p:embed/>
                  </p:oleObj>
                </mc:Choice>
                <mc:Fallback>
                  <p:oleObj name="Equation" r:id="rId11" imgW="828519" imgH="285579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" y="2084"/>
                          <a:ext cx="1437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5" name="Text Box 54"/>
            <p:cNvSpPr txBox="1">
              <a:spLocks noChangeArrowheads="1"/>
            </p:cNvSpPr>
            <p:nvPr/>
          </p:nvSpPr>
          <p:spPr bwMode="auto">
            <a:xfrm>
              <a:off x="2761" y="1554"/>
              <a:ext cx="74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600" b="1">
                  <a:solidFill>
                    <a:srgbClr val="990099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假设：</a:t>
              </a:r>
            </a:p>
          </p:txBody>
        </p:sp>
        <p:graphicFrame>
          <p:nvGraphicFramePr>
            <p:cNvPr id="24586" name="Object 59"/>
            <p:cNvGraphicFramePr>
              <a:graphicFrameLocks noChangeAspect="1"/>
            </p:cNvGraphicFramePr>
            <p:nvPr/>
          </p:nvGraphicFramePr>
          <p:xfrm>
            <a:off x="3744" y="1536"/>
            <a:ext cx="1077" cy="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1" name="Equation" r:id="rId13" imgW="628770" imgH="237983" progId="Equation.DSMT4">
                    <p:embed/>
                  </p:oleObj>
                </mc:Choice>
                <mc:Fallback>
                  <p:oleObj name="Equation" r:id="rId13" imgW="628770" imgH="237983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536"/>
                          <a:ext cx="1077" cy="4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1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1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6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增益饱和、增益曲线</a:t>
            </a:r>
          </a:p>
        </p:txBody>
      </p:sp>
      <p:grpSp>
        <p:nvGrpSpPr>
          <p:cNvPr id="25603" name="Group 28"/>
          <p:cNvGrpSpPr>
            <a:grpSpLocks/>
          </p:cNvGrpSpPr>
          <p:nvPr/>
        </p:nvGrpSpPr>
        <p:grpSpPr bwMode="auto">
          <a:xfrm>
            <a:off x="228600" y="1219200"/>
            <a:ext cx="5715000" cy="1219200"/>
            <a:chOff x="48" y="992"/>
            <a:chExt cx="2768" cy="544"/>
          </a:xfrm>
        </p:grpSpPr>
        <p:sp>
          <p:nvSpPr>
            <p:cNvPr id="25634" name="Rectangle 23"/>
            <p:cNvSpPr>
              <a:spLocks noChangeArrowheads="1"/>
            </p:cNvSpPr>
            <p:nvPr/>
          </p:nvSpPr>
          <p:spPr bwMode="auto">
            <a:xfrm>
              <a:off x="384" y="1248"/>
              <a:ext cx="1986" cy="28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635" name="Line 24"/>
            <p:cNvSpPr>
              <a:spLocks noChangeShapeType="1"/>
            </p:cNvSpPr>
            <p:nvPr/>
          </p:nvSpPr>
          <p:spPr bwMode="auto">
            <a:xfrm>
              <a:off x="48" y="1392"/>
              <a:ext cx="27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Line 25"/>
            <p:cNvSpPr>
              <a:spLocks noChangeShapeType="1"/>
            </p:cNvSpPr>
            <p:nvPr/>
          </p:nvSpPr>
          <p:spPr bwMode="auto">
            <a:xfrm>
              <a:off x="240" y="1104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5637" name="Object 26"/>
            <p:cNvGraphicFramePr>
              <a:graphicFrameLocks noChangeAspect="1"/>
            </p:cNvGraphicFramePr>
            <p:nvPr/>
          </p:nvGraphicFramePr>
          <p:xfrm>
            <a:off x="2592" y="992"/>
            <a:ext cx="22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02" name="Equation" r:id="rId3" imgW="126725" imgH="126725" progId="Equation.DSMT4">
                    <p:embed/>
                  </p:oleObj>
                </mc:Choice>
                <mc:Fallback>
                  <p:oleObj name="Equation" r:id="rId3" imgW="126725" imgH="126725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992"/>
                          <a:ext cx="224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04" name="Text Box 29"/>
          <p:cNvSpPr txBox="1">
            <a:spLocks noChangeArrowheads="1"/>
          </p:cNvSpPr>
          <p:nvPr/>
        </p:nvSpPr>
        <p:spPr bwMode="auto">
          <a:xfrm>
            <a:off x="304800" y="2714625"/>
            <a:ext cx="7315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5" name="Text Box 30"/>
          <p:cNvSpPr txBox="1">
            <a:spLocks noChangeArrowheads="1"/>
          </p:cNvSpPr>
          <p:nvPr/>
        </p:nvSpPr>
        <p:spPr bwMode="auto">
          <a:xfrm>
            <a:off x="76200" y="2838450"/>
            <a:ext cx="61960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在沿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z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方向传播的过程中，随着光的增强，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增益</a:t>
            </a:r>
            <a:r>
              <a:rPr lang="en-US" altLang="zh-CN" sz="2400">
                <a:latin typeface="Arial" panose="020B0604020202020204" pitchFamily="34" charset="0"/>
                <a:ea typeface="宋体" panose="02010600030101010101" pitchFamily="2" charset="-122"/>
              </a:rPr>
              <a:t>g(z)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逐渐减小，这一现象称为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增益饱和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433211" name="Text Box 59"/>
          <p:cNvSpPr txBox="1">
            <a:spLocks noChangeArrowheads="1"/>
          </p:cNvSpPr>
          <p:nvPr/>
        </p:nvSpPr>
        <p:spPr bwMode="auto">
          <a:xfrm>
            <a:off x="142875" y="3860800"/>
            <a:ext cx="595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光强极小时的增益系数</a:t>
            </a:r>
            <a:r>
              <a:rPr lang="en-US" altLang="zh-CN" sz="2400">
                <a:solidFill>
                  <a:srgbClr val="99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en-US" altLang="zh-CN" sz="2400" baseline="30000">
                <a:solidFill>
                  <a:srgbClr val="9900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称为</a:t>
            </a:r>
            <a:r>
              <a:rPr lang="zh-CN" altLang="en-US" sz="2400" b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小信号增益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</a:p>
        </p:txBody>
      </p:sp>
      <p:grpSp>
        <p:nvGrpSpPr>
          <p:cNvPr id="433238" name="Group 86"/>
          <p:cNvGrpSpPr>
            <a:grpSpLocks/>
          </p:cNvGrpSpPr>
          <p:nvPr/>
        </p:nvGrpSpPr>
        <p:grpSpPr bwMode="auto">
          <a:xfrm>
            <a:off x="1143000" y="4267200"/>
            <a:ext cx="7391400" cy="2438400"/>
            <a:chOff x="720" y="2688"/>
            <a:chExt cx="4656" cy="1536"/>
          </a:xfrm>
        </p:grpSpPr>
        <p:pic>
          <p:nvPicPr>
            <p:cNvPr id="25609" name="Picture 61" descr="x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2962"/>
              <a:ext cx="2400" cy="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10" name="Group 62"/>
            <p:cNvGrpSpPr>
              <a:grpSpLocks/>
            </p:cNvGrpSpPr>
            <p:nvPr/>
          </p:nvGrpSpPr>
          <p:grpSpPr bwMode="auto">
            <a:xfrm>
              <a:off x="720" y="2976"/>
              <a:ext cx="1680" cy="1180"/>
              <a:chOff x="240" y="1488"/>
              <a:chExt cx="1680" cy="1180"/>
            </a:xfrm>
          </p:grpSpPr>
          <p:sp>
            <p:nvSpPr>
              <p:cNvPr id="25612" name="Rectangle 63"/>
              <p:cNvSpPr>
                <a:spLocks noChangeArrowheads="1"/>
              </p:cNvSpPr>
              <p:nvPr/>
            </p:nvSpPr>
            <p:spPr bwMode="auto">
              <a:xfrm>
                <a:off x="240" y="1488"/>
                <a:ext cx="1680" cy="11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5613" name="Group 64"/>
              <p:cNvGrpSpPr>
                <a:grpSpLocks/>
              </p:cNvGrpSpPr>
              <p:nvPr/>
            </p:nvGrpSpPr>
            <p:grpSpPr bwMode="auto">
              <a:xfrm>
                <a:off x="734" y="1832"/>
                <a:ext cx="939" cy="328"/>
                <a:chOff x="4176" y="1984"/>
                <a:chExt cx="912" cy="320"/>
              </a:xfrm>
            </p:grpSpPr>
            <p:sp>
              <p:nvSpPr>
                <p:cNvPr id="25632" name="Freeform 65"/>
                <p:cNvSpPr>
                  <a:spLocks/>
                </p:cNvSpPr>
                <p:nvPr/>
              </p:nvSpPr>
              <p:spPr bwMode="auto">
                <a:xfrm>
                  <a:off x="4176" y="2145"/>
                  <a:ext cx="532" cy="139"/>
                </a:xfrm>
                <a:custGeom>
                  <a:avLst/>
                  <a:gdLst>
                    <a:gd name="T0" fmla="*/ 0 w 532"/>
                    <a:gd name="T1" fmla="*/ 88 h 139"/>
                    <a:gd name="T2" fmla="*/ 32 w 532"/>
                    <a:gd name="T3" fmla="*/ 8 h 139"/>
                    <a:gd name="T4" fmla="*/ 112 w 532"/>
                    <a:gd name="T5" fmla="*/ 138 h 139"/>
                    <a:gd name="T6" fmla="*/ 178 w 532"/>
                    <a:gd name="T7" fmla="*/ 4 h 139"/>
                    <a:gd name="T8" fmla="*/ 236 w 532"/>
                    <a:gd name="T9" fmla="*/ 130 h 139"/>
                    <a:gd name="T10" fmla="*/ 296 w 532"/>
                    <a:gd name="T11" fmla="*/ 59 h 139"/>
                    <a:gd name="T12" fmla="*/ 318 w 532"/>
                    <a:gd name="T13" fmla="*/ 56 h 139"/>
                    <a:gd name="T14" fmla="*/ 391 w 532"/>
                    <a:gd name="T15" fmla="*/ 59 h 139"/>
                    <a:gd name="T16" fmla="*/ 532 w 532"/>
                    <a:gd name="T17" fmla="*/ 50 h 1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2" h="139">
                      <a:moveTo>
                        <a:pt x="0" y="88"/>
                      </a:moveTo>
                      <a:cubicBezTo>
                        <a:pt x="5" y="75"/>
                        <a:pt x="13" y="0"/>
                        <a:pt x="32" y="8"/>
                      </a:cubicBezTo>
                      <a:cubicBezTo>
                        <a:pt x="51" y="16"/>
                        <a:pt x="88" y="139"/>
                        <a:pt x="112" y="138"/>
                      </a:cubicBezTo>
                      <a:cubicBezTo>
                        <a:pt x="136" y="137"/>
                        <a:pt x="157" y="5"/>
                        <a:pt x="178" y="4"/>
                      </a:cubicBezTo>
                      <a:cubicBezTo>
                        <a:pt x="199" y="3"/>
                        <a:pt x="216" y="121"/>
                        <a:pt x="236" y="130"/>
                      </a:cubicBezTo>
                      <a:cubicBezTo>
                        <a:pt x="256" y="139"/>
                        <a:pt x="283" y="71"/>
                        <a:pt x="296" y="59"/>
                      </a:cubicBezTo>
                      <a:cubicBezTo>
                        <a:pt x="310" y="47"/>
                        <a:pt x="303" y="56"/>
                        <a:pt x="318" y="56"/>
                      </a:cubicBezTo>
                      <a:cubicBezTo>
                        <a:pt x="334" y="56"/>
                        <a:pt x="355" y="60"/>
                        <a:pt x="391" y="59"/>
                      </a:cubicBezTo>
                      <a:cubicBezTo>
                        <a:pt x="426" y="58"/>
                        <a:pt x="503" y="52"/>
                        <a:pt x="532" y="50"/>
                      </a:cubicBezTo>
                    </a:path>
                  </a:pathLst>
                </a:custGeom>
                <a:noFill/>
                <a:ln w="34925" cmpd="sng">
                  <a:solidFill>
                    <a:srgbClr val="A600A6"/>
                  </a:solidFill>
                  <a:round/>
                  <a:headEnd type="none" w="med" len="med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5633" name="Object 66"/>
                <p:cNvGraphicFramePr>
                  <a:graphicFrameLocks noChangeAspect="1"/>
                </p:cNvGraphicFramePr>
                <p:nvPr/>
              </p:nvGraphicFramePr>
              <p:xfrm>
                <a:off x="4683" y="1984"/>
                <a:ext cx="405" cy="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703" name="Equation" r:id="rId6" imgW="241195" imgH="190417" progId="Equation.3">
                        <p:embed/>
                      </p:oleObj>
                    </mc:Choice>
                    <mc:Fallback>
                      <p:oleObj name="Equation" r:id="rId6" imgW="241195" imgH="190417" progId="Equation.3">
                        <p:embed/>
                        <p:pic>
                          <p:nvPicPr>
                            <p:cNvPr id="0" name="Object 6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83" y="1984"/>
                              <a:ext cx="405" cy="3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5614" name="Line 67"/>
              <p:cNvSpPr>
                <a:spLocks noChangeShapeType="1"/>
              </p:cNvSpPr>
              <p:nvPr/>
            </p:nvSpPr>
            <p:spPr bwMode="auto">
              <a:xfrm>
                <a:off x="596" y="1662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5" name="Line 68"/>
              <p:cNvSpPr>
                <a:spLocks noChangeShapeType="1"/>
              </p:cNvSpPr>
              <p:nvPr/>
            </p:nvSpPr>
            <p:spPr bwMode="auto">
              <a:xfrm>
                <a:off x="596" y="2422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25616" name="Object 69"/>
              <p:cNvGraphicFramePr>
                <a:graphicFrameLocks noChangeAspect="1"/>
              </p:cNvGraphicFramePr>
              <p:nvPr/>
            </p:nvGraphicFramePr>
            <p:xfrm>
              <a:off x="240" y="2252"/>
              <a:ext cx="329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04" name="Equation" r:id="rId8" imgW="190500" imgH="228600" progId="Equation.3">
                      <p:embed/>
                    </p:oleObj>
                  </mc:Choice>
                  <mc:Fallback>
                    <p:oleObj name="Equation" r:id="rId8" imgW="190500" imgH="228600" progId="Equation.3">
                      <p:embed/>
                      <p:pic>
                        <p:nvPicPr>
                          <p:cNvPr id="0" name="Object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0" y="2252"/>
                            <a:ext cx="329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17" name="Object 70"/>
              <p:cNvGraphicFramePr>
                <a:graphicFrameLocks noChangeAspect="1"/>
              </p:cNvGraphicFramePr>
              <p:nvPr/>
            </p:nvGraphicFramePr>
            <p:xfrm>
              <a:off x="240" y="1523"/>
              <a:ext cx="374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05" name="Equation" r:id="rId10" imgW="215806" imgH="228501" progId="Equation.3">
                      <p:embed/>
                    </p:oleObj>
                  </mc:Choice>
                  <mc:Fallback>
                    <p:oleObj name="Equation" r:id="rId10" imgW="215806" imgH="228501" progId="Equation.3">
                      <p:embed/>
                      <p:pic>
                        <p:nvPicPr>
                          <p:cNvPr id="0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0" y="1523"/>
                            <a:ext cx="374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18" name="Oval 71"/>
              <p:cNvSpPr>
                <a:spLocks noChangeAspect="1" noChangeArrowheads="1"/>
              </p:cNvSpPr>
              <p:nvPr/>
            </p:nvSpPr>
            <p:spPr bwMode="auto">
              <a:xfrm>
                <a:off x="1008" y="2387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19" name="Oval 72"/>
              <p:cNvSpPr>
                <a:spLocks noChangeAspect="1" noChangeArrowheads="1"/>
              </p:cNvSpPr>
              <p:nvPr/>
            </p:nvSpPr>
            <p:spPr bwMode="auto">
              <a:xfrm>
                <a:off x="1267" y="2387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0" name="Oval 73"/>
              <p:cNvSpPr>
                <a:spLocks noChangeAspect="1" noChangeArrowheads="1"/>
              </p:cNvSpPr>
              <p:nvPr/>
            </p:nvSpPr>
            <p:spPr bwMode="auto">
              <a:xfrm>
                <a:off x="640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1" name="Oval 74"/>
              <p:cNvSpPr>
                <a:spLocks noChangeAspect="1" noChangeArrowheads="1"/>
              </p:cNvSpPr>
              <p:nvPr/>
            </p:nvSpPr>
            <p:spPr bwMode="auto">
              <a:xfrm>
                <a:off x="728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2" name="Oval 75"/>
              <p:cNvSpPr>
                <a:spLocks noChangeAspect="1" noChangeArrowheads="1"/>
              </p:cNvSpPr>
              <p:nvPr/>
            </p:nvSpPr>
            <p:spPr bwMode="auto">
              <a:xfrm>
                <a:off x="819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3" name="Oval 76"/>
              <p:cNvSpPr>
                <a:spLocks noChangeAspect="1" noChangeArrowheads="1"/>
              </p:cNvSpPr>
              <p:nvPr/>
            </p:nvSpPr>
            <p:spPr bwMode="auto">
              <a:xfrm>
                <a:off x="912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4" name="Oval 77"/>
              <p:cNvSpPr>
                <a:spLocks noChangeAspect="1" noChangeArrowheads="1"/>
              </p:cNvSpPr>
              <p:nvPr/>
            </p:nvSpPr>
            <p:spPr bwMode="auto">
              <a:xfrm>
                <a:off x="1008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5" name="Oval 78"/>
              <p:cNvSpPr>
                <a:spLocks noChangeAspect="1" noChangeArrowheads="1"/>
              </p:cNvSpPr>
              <p:nvPr/>
            </p:nvSpPr>
            <p:spPr bwMode="auto">
              <a:xfrm>
                <a:off x="1104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6" name="Oval 79"/>
              <p:cNvSpPr>
                <a:spLocks noChangeAspect="1" noChangeArrowheads="1"/>
              </p:cNvSpPr>
              <p:nvPr/>
            </p:nvSpPr>
            <p:spPr bwMode="auto">
              <a:xfrm>
                <a:off x="1200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7" name="Oval 80"/>
              <p:cNvSpPr>
                <a:spLocks noChangeAspect="1" noChangeArrowheads="1"/>
              </p:cNvSpPr>
              <p:nvPr/>
            </p:nvSpPr>
            <p:spPr bwMode="auto">
              <a:xfrm>
                <a:off x="1299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8" name="Oval 81"/>
              <p:cNvSpPr>
                <a:spLocks noChangeAspect="1" noChangeArrowheads="1"/>
              </p:cNvSpPr>
              <p:nvPr/>
            </p:nvSpPr>
            <p:spPr bwMode="auto">
              <a:xfrm>
                <a:off x="1395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29" name="Oval 82"/>
              <p:cNvSpPr>
                <a:spLocks noChangeAspect="1" noChangeArrowheads="1"/>
              </p:cNvSpPr>
              <p:nvPr/>
            </p:nvSpPr>
            <p:spPr bwMode="auto">
              <a:xfrm>
                <a:off x="1499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30" name="Oval 83"/>
              <p:cNvSpPr>
                <a:spLocks noChangeAspect="1" noChangeArrowheads="1"/>
              </p:cNvSpPr>
              <p:nvPr/>
            </p:nvSpPr>
            <p:spPr bwMode="auto">
              <a:xfrm>
                <a:off x="1592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631" name="Oval 84"/>
              <p:cNvSpPr>
                <a:spLocks noChangeAspect="1" noChangeArrowheads="1"/>
              </p:cNvSpPr>
              <p:nvPr/>
            </p:nvSpPr>
            <p:spPr bwMode="auto">
              <a:xfrm>
                <a:off x="1683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611" name="Text Box 85"/>
            <p:cNvSpPr txBox="1">
              <a:spLocks noChangeArrowheads="1"/>
            </p:cNvSpPr>
            <p:nvPr/>
          </p:nvSpPr>
          <p:spPr bwMode="auto">
            <a:xfrm>
              <a:off x="3676" y="2688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增益曲线</a:t>
              </a:r>
            </a:p>
          </p:txBody>
        </p:sp>
      </p:grpSp>
      <p:pic>
        <p:nvPicPr>
          <p:cNvPr id="25608" name="Picture 88" descr="增益饱和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57200"/>
            <a:ext cx="286226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3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3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3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3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2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48"/>
          <p:cNvGrpSpPr>
            <a:grpSpLocks/>
          </p:cNvGrpSpPr>
          <p:nvPr/>
        </p:nvGrpSpPr>
        <p:grpSpPr bwMode="auto">
          <a:xfrm>
            <a:off x="1258888" y="1295400"/>
            <a:ext cx="5329237" cy="1087438"/>
            <a:chOff x="793" y="720"/>
            <a:chExt cx="3357" cy="685"/>
          </a:xfrm>
        </p:grpSpPr>
        <p:sp>
          <p:nvSpPr>
            <p:cNvPr id="26671" name="Text Box 3"/>
            <p:cNvSpPr txBox="1">
              <a:spLocks noChangeArrowheads="1"/>
            </p:cNvSpPr>
            <p:nvPr/>
          </p:nvSpPr>
          <p:spPr bwMode="auto">
            <a:xfrm>
              <a:off x="1111" y="720"/>
              <a:ext cx="29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能量的供应过程</a:t>
              </a:r>
              <a:r>
                <a:rPr kumimoji="1" lang="zh-CN" altLang="en-US" sz="24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激励（光泵浦）</a:t>
              </a:r>
            </a:p>
          </p:txBody>
        </p:sp>
        <p:sp>
          <p:nvSpPr>
            <p:cNvPr id="26672" name="Oval 4"/>
            <p:cNvSpPr>
              <a:spLocks noChangeArrowheads="1"/>
            </p:cNvSpPr>
            <p:nvPr/>
          </p:nvSpPr>
          <p:spPr bwMode="auto">
            <a:xfrm>
              <a:off x="793" y="845"/>
              <a:ext cx="91" cy="91"/>
            </a:xfrm>
            <a:prstGeom prst="ellipse">
              <a:avLst/>
            </a:prstGeom>
            <a:gradFill rotWithShape="1">
              <a:gsLst>
                <a:gs pos="0">
                  <a:srgbClr val="9900FF"/>
                </a:gs>
                <a:gs pos="100000">
                  <a:srgbClr val="4700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73" name="Oval 5"/>
            <p:cNvSpPr>
              <a:spLocks noChangeArrowheads="1"/>
            </p:cNvSpPr>
            <p:nvPr/>
          </p:nvSpPr>
          <p:spPr bwMode="auto">
            <a:xfrm>
              <a:off x="793" y="1253"/>
              <a:ext cx="91" cy="91"/>
            </a:xfrm>
            <a:prstGeom prst="ellipse">
              <a:avLst/>
            </a:prstGeom>
            <a:gradFill rotWithShape="1">
              <a:gsLst>
                <a:gs pos="0">
                  <a:srgbClr val="9900FF"/>
                </a:gs>
                <a:gs pos="100000">
                  <a:srgbClr val="4700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74" name="Text Box 6"/>
            <p:cNvSpPr txBox="1">
              <a:spLocks noChangeArrowheads="1"/>
            </p:cNvSpPr>
            <p:nvPr/>
          </p:nvSpPr>
          <p:spPr bwMode="auto">
            <a:xfrm>
              <a:off x="1066" y="1117"/>
              <a:ext cx="30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工作物质内必须存在</a:t>
              </a:r>
              <a:r>
                <a:rPr kumimoji="1" lang="zh-CN" altLang="en-US" sz="24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亚稳态能级</a:t>
              </a:r>
            </a:p>
          </p:txBody>
        </p:sp>
      </p:grpSp>
      <p:grpSp>
        <p:nvGrpSpPr>
          <p:cNvPr id="394295" name="Group 55"/>
          <p:cNvGrpSpPr>
            <a:grpSpLocks/>
          </p:cNvGrpSpPr>
          <p:nvPr/>
        </p:nvGrpSpPr>
        <p:grpSpPr bwMode="auto">
          <a:xfrm>
            <a:off x="2914650" y="3357563"/>
            <a:ext cx="1082675" cy="215900"/>
            <a:chOff x="1836" y="2115"/>
            <a:chExt cx="682" cy="136"/>
          </a:xfrm>
        </p:grpSpPr>
        <p:sp>
          <p:nvSpPr>
            <p:cNvPr id="26667" name="AutoShape 16"/>
            <p:cNvSpPr>
              <a:spLocks noChangeArrowheads="1"/>
            </p:cNvSpPr>
            <p:nvPr/>
          </p:nvSpPr>
          <p:spPr bwMode="auto">
            <a:xfrm>
              <a:off x="2017" y="2115"/>
              <a:ext cx="137" cy="13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68" name="AutoShape 17"/>
            <p:cNvSpPr>
              <a:spLocks noChangeArrowheads="1"/>
            </p:cNvSpPr>
            <p:nvPr/>
          </p:nvSpPr>
          <p:spPr bwMode="auto">
            <a:xfrm>
              <a:off x="2199" y="2115"/>
              <a:ext cx="137" cy="13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69" name="AutoShape 18"/>
            <p:cNvSpPr>
              <a:spLocks noChangeArrowheads="1"/>
            </p:cNvSpPr>
            <p:nvPr/>
          </p:nvSpPr>
          <p:spPr bwMode="auto">
            <a:xfrm>
              <a:off x="1836" y="2115"/>
              <a:ext cx="137" cy="13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70" name="AutoShape 19"/>
            <p:cNvSpPr>
              <a:spLocks noChangeArrowheads="1"/>
            </p:cNvSpPr>
            <p:nvPr/>
          </p:nvSpPr>
          <p:spPr bwMode="auto">
            <a:xfrm>
              <a:off x="2381" y="2115"/>
              <a:ext cx="137" cy="13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628" name="Line 27"/>
          <p:cNvSpPr>
            <a:spLocks noChangeShapeType="1"/>
          </p:cNvSpPr>
          <p:nvPr/>
        </p:nvSpPr>
        <p:spPr bwMode="auto">
          <a:xfrm>
            <a:off x="3635375" y="3573463"/>
            <a:ext cx="0" cy="79216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9" name="Line 28"/>
          <p:cNvSpPr>
            <a:spLocks noChangeShapeType="1"/>
          </p:cNvSpPr>
          <p:nvPr/>
        </p:nvSpPr>
        <p:spPr bwMode="auto">
          <a:xfrm>
            <a:off x="3635375" y="4365625"/>
            <a:ext cx="0" cy="1295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94300" name="Group 60"/>
          <p:cNvGrpSpPr>
            <a:grpSpLocks/>
          </p:cNvGrpSpPr>
          <p:nvPr/>
        </p:nvGrpSpPr>
        <p:grpSpPr bwMode="auto">
          <a:xfrm>
            <a:off x="2817813" y="4270375"/>
            <a:ext cx="1576387" cy="1276350"/>
            <a:chOff x="1775" y="2690"/>
            <a:chExt cx="993" cy="804"/>
          </a:xfrm>
        </p:grpSpPr>
        <p:grpSp>
          <p:nvGrpSpPr>
            <p:cNvPr id="26658" name="Group 30"/>
            <p:cNvGrpSpPr>
              <a:grpSpLocks/>
            </p:cNvGrpSpPr>
            <p:nvPr/>
          </p:nvGrpSpPr>
          <p:grpSpPr bwMode="auto">
            <a:xfrm>
              <a:off x="1775" y="2864"/>
              <a:ext cx="403" cy="403"/>
              <a:chOff x="4134" y="3227"/>
              <a:chExt cx="403" cy="403"/>
            </a:xfrm>
          </p:grpSpPr>
          <p:graphicFrame>
            <p:nvGraphicFramePr>
              <p:cNvPr id="26665" name="Object 31"/>
              <p:cNvGraphicFramePr>
                <a:graphicFrameLocks noChangeAspect="1"/>
              </p:cNvGraphicFramePr>
              <p:nvPr/>
            </p:nvGraphicFramePr>
            <p:xfrm>
              <a:off x="4134" y="3227"/>
              <a:ext cx="288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739" name="公式" r:id="rId3" imgW="209718" imgH="161982" progId="Equation.3">
                      <p:embed/>
                    </p:oleObj>
                  </mc:Choice>
                  <mc:Fallback>
                    <p:oleObj name="公式" r:id="rId3" imgW="209718" imgH="161982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34" y="3227"/>
                            <a:ext cx="288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66" name="Freeform 32"/>
              <p:cNvSpPr>
                <a:spLocks/>
              </p:cNvSpPr>
              <p:nvPr/>
            </p:nvSpPr>
            <p:spPr bwMode="auto">
              <a:xfrm>
                <a:off x="4150" y="3475"/>
                <a:ext cx="387" cy="155"/>
              </a:xfrm>
              <a:custGeom>
                <a:avLst/>
                <a:gdLst>
                  <a:gd name="T0" fmla="*/ 0 w 865"/>
                  <a:gd name="T1" fmla="*/ 113 h 159"/>
                  <a:gd name="T2" fmla="*/ 27 w 865"/>
                  <a:gd name="T3" fmla="*/ 3 h 159"/>
                  <a:gd name="T4" fmla="*/ 53 w 865"/>
                  <a:gd name="T5" fmla="*/ 129 h 159"/>
                  <a:gd name="T6" fmla="*/ 87 w 865"/>
                  <a:gd name="T7" fmla="*/ 3 h 159"/>
                  <a:gd name="T8" fmla="*/ 113 w 865"/>
                  <a:gd name="T9" fmla="*/ 139 h 159"/>
                  <a:gd name="T10" fmla="*/ 140 w 865"/>
                  <a:gd name="T11" fmla="*/ 71 h 159"/>
                  <a:gd name="T12" fmla="*/ 173 w 865"/>
                  <a:gd name="T13" fmla="*/ 59 h 1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65" h="159">
                    <a:moveTo>
                      <a:pt x="0" y="119"/>
                    </a:moveTo>
                    <a:cubicBezTo>
                      <a:pt x="22" y="100"/>
                      <a:pt x="89" y="0"/>
                      <a:pt x="133" y="3"/>
                    </a:cubicBezTo>
                    <a:cubicBezTo>
                      <a:pt x="177" y="6"/>
                      <a:pt x="215" y="135"/>
                      <a:pt x="265" y="135"/>
                    </a:cubicBezTo>
                    <a:cubicBezTo>
                      <a:pt x="315" y="135"/>
                      <a:pt x="383" y="1"/>
                      <a:pt x="433" y="3"/>
                    </a:cubicBezTo>
                    <a:cubicBezTo>
                      <a:pt x="483" y="5"/>
                      <a:pt x="521" y="135"/>
                      <a:pt x="565" y="147"/>
                    </a:cubicBezTo>
                    <a:cubicBezTo>
                      <a:pt x="609" y="159"/>
                      <a:pt x="647" y="89"/>
                      <a:pt x="697" y="75"/>
                    </a:cubicBezTo>
                    <a:cubicBezTo>
                      <a:pt x="747" y="61"/>
                      <a:pt x="830" y="65"/>
                      <a:pt x="865" y="63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659" name="Group 33"/>
            <p:cNvGrpSpPr>
              <a:grpSpLocks/>
            </p:cNvGrpSpPr>
            <p:nvPr/>
          </p:nvGrpSpPr>
          <p:grpSpPr bwMode="auto">
            <a:xfrm>
              <a:off x="2381" y="2690"/>
              <a:ext cx="387" cy="441"/>
              <a:chOff x="4150" y="3189"/>
              <a:chExt cx="387" cy="441"/>
            </a:xfrm>
          </p:grpSpPr>
          <p:graphicFrame>
            <p:nvGraphicFramePr>
              <p:cNvPr id="26663" name="Object 34"/>
              <p:cNvGraphicFramePr>
                <a:graphicFrameLocks noChangeAspect="1"/>
              </p:cNvGraphicFramePr>
              <p:nvPr/>
            </p:nvGraphicFramePr>
            <p:xfrm>
              <a:off x="4168" y="3189"/>
              <a:ext cx="288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740" name="公式" r:id="rId5" imgW="209718" imgH="161982" progId="Equation.3">
                      <p:embed/>
                    </p:oleObj>
                  </mc:Choice>
                  <mc:Fallback>
                    <p:oleObj name="公式" r:id="rId5" imgW="209718" imgH="161982" progId="Equation.3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8" y="3189"/>
                            <a:ext cx="288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64" name="Freeform 35"/>
              <p:cNvSpPr>
                <a:spLocks/>
              </p:cNvSpPr>
              <p:nvPr/>
            </p:nvSpPr>
            <p:spPr bwMode="auto">
              <a:xfrm>
                <a:off x="4150" y="3475"/>
                <a:ext cx="387" cy="155"/>
              </a:xfrm>
              <a:custGeom>
                <a:avLst/>
                <a:gdLst>
                  <a:gd name="T0" fmla="*/ 0 w 865"/>
                  <a:gd name="T1" fmla="*/ 113 h 159"/>
                  <a:gd name="T2" fmla="*/ 27 w 865"/>
                  <a:gd name="T3" fmla="*/ 3 h 159"/>
                  <a:gd name="T4" fmla="*/ 53 w 865"/>
                  <a:gd name="T5" fmla="*/ 129 h 159"/>
                  <a:gd name="T6" fmla="*/ 87 w 865"/>
                  <a:gd name="T7" fmla="*/ 3 h 159"/>
                  <a:gd name="T8" fmla="*/ 113 w 865"/>
                  <a:gd name="T9" fmla="*/ 139 h 159"/>
                  <a:gd name="T10" fmla="*/ 140 w 865"/>
                  <a:gd name="T11" fmla="*/ 71 h 159"/>
                  <a:gd name="T12" fmla="*/ 173 w 865"/>
                  <a:gd name="T13" fmla="*/ 59 h 1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65" h="159">
                    <a:moveTo>
                      <a:pt x="0" y="119"/>
                    </a:moveTo>
                    <a:cubicBezTo>
                      <a:pt x="22" y="100"/>
                      <a:pt x="89" y="0"/>
                      <a:pt x="133" y="3"/>
                    </a:cubicBezTo>
                    <a:cubicBezTo>
                      <a:pt x="177" y="6"/>
                      <a:pt x="215" y="135"/>
                      <a:pt x="265" y="135"/>
                    </a:cubicBezTo>
                    <a:cubicBezTo>
                      <a:pt x="315" y="135"/>
                      <a:pt x="383" y="1"/>
                      <a:pt x="433" y="3"/>
                    </a:cubicBezTo>
                    <a:cubicBezTo>
                      <a:pt x="483" y="5"/>
                      <a:pt x="521" y="135"/>
                      <a:pt x="565" y="147"/>
                    </a:cubicBezTo>
                    <a:cubicBezTo>
                      <a:pt x="609" y="159"/>
                      <a:pt x="647" y="89"/>
                      <a:pt x="697" y="75"/>
                    </a:cubicBezTo>
                    <a:cubicBezTo>
                      <a:pt x="747" y="61"/>
                      <a:pt x="830" y="65"/>
                      <a:pt x="865" y="63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6660" name="Group 36"/>
            <p:cNvGrpSpPr>
              <a:grpSpLocks/>
            </p:cNvGrpSpPr>
            <p:nvPr/>
          </p:nvGrpSpPr>
          <p:grpSpPr bwMode="auto">
            <a:xfrm>
              <a:off x="2381" y="3152"/>
              <a:ext cx="387" cy="342"/>
              <a:chOff x="4150" y="3288"/>
              <a:chExt cx="387" cy="342"/>
            </a:xfrm>
          </p:grpSpPr>
          <p:graphicFrame>
            <p:nvGraphicFramePr>
              <p:cNvPr id="26661" name="Object 37"/>
              <p:cNvGraphicFramePr>
                <a:graphicFrameLocks noChangeAspect="1"/>
              </p:cNvGraphicFramePr>
              <p:nvPr/>
            </p:nvGraphicFramePr>
            <p:xfrm>
              <a:off x="4168" y="3288"/>
              <a:ext cx="288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741" name="公式" r:id="rId7" imgW="209718" imgH="161982" progId="Equation.3">
                      <p:embed/>
                    </p:oleObj>
                  </mc:Choice>
                  <mc:Fallback>
                    <p:oleObj name="公式" r:id="rId7" imgW="209718" imgH="161982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68" y="3288"/>
                            <a:ext cx="288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62" name="Freeform 38"/>
              <p:cNvSpPr>
                <a:spLocks/>
              </p:cNvSpPr>
              <p:nvPr/>
            </p:nvSpPr>
            <p:spPr bwMode="auto">
              <a:xfrm>
                <a:off x="4150" y="3475"/>
                <a:ext cx="387" cy="155"/>
              </a:xfrm>
              <a:custGeom>
                <a:avLst/>
                <a:gdLst>
                  <a:gd name="T0" fmla="*/ 0 w 865"/>
                  <a:gd name="T1" fmla="*/ 113 h 159"/>
                  <a:gd name="T2" fmla="*/ 27 w 865"/>
                  <a:gd name="T3" fmla="*/ 3 h 159"/>
                  <a:gd name="T4" fmla="*/ 53 w 865"/>
                  <a:gd name="T5" fmla="*/ 129 h 159"/>
                  <a:gd name="T6" fmla="*/ 87 w 865"/>
                  <a:gd name="T7" fmla="*/ 3 h 159"/>
                  <a:gd name="T8" fmla="*/ 113 w 865"/>
                  <a:gd name="T9" fmla="*/ 139 h 159"/>
                  <a:gd name="T10" fmla="*/ 140 w 865"/>
                  <a:gd name="T11" fmla="*/ 71 h 159"/>
                  <a:gd name="T12" fmla="*/ 173 w 865"/>
                  <a:gd name="T13" fmla="*/ 59 h 1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65" h="159">
                    <a:moveTo>
                      <a:pt x="0" y="119"/>
                    </a:moveTo>
                    <a:cubicBezTo>
                      <a:pt x="22" y="100"/>
                      <a:pt x="89" y="0"/>
                      <a:pt x="133" y="3"/>
                    </a:cubicBezTo>
                    <a:cubicBezTo>
                      <a:pt x="177" y="6"/>
                      <a:pt x="215" y="135"/>
                      <a:pt x="265" y="135"/>
                    </a:cubicBezTo>
                    <a:cubicBezTo>
                      <a:pt x="315" y="135"/>
                      <a:pt x="383" y="1"/>
                      <a:pt x="433" y="3"/>
                    </a:cubicBezTo>
                    <a:cubicBezTo>
                      <a:pt x="483" y="5"/>
                      <a:pt x="521" y="135"/>
                      <a:pt x="565" y="147"/>
                    </a:cubicBezTo>
                    <a:cubicBezTo>
                      <a:pt x="609" y="159"/>
                      <a:pt x="647" y="89"/>
                      <a:pt x="697" y="75"/>
                    </a:cubicBezTo>
                    <a:cubicBezTo>
                      <a:pt x="747" y="61"/>
                      <a:pt x="830" y="65"/>
                      <a:pt x="865" y="63"/>
                    </a:cubicBezTo>
                  </a:path>
                </a:pathLst>
              </a:custGeom>
              <a:noFill/>
              <a:ln w="28575" cap="flat" cmpd="sng">
                <a:solidFill>
                  <a:srgbClr val="FF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6631" name="AutoShape 10"/>
          <p:cNvSpPr>
            <a:spLocks noChangeArrowheads="1"/>
          </p:cNvSpPr>
          <p:nvPr/>
        </p:nvSpPr>
        <p:spPr bwMode="auto">
          <a:xfrm>
            <a:off x="2514600" y="5445125"/>
            <a:ext cx="217488" cy="2159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94297" name="Group 57"/>
          <p:cNvGrpSpPr>
            <a:grpSpLocks/>
          </p:cNvGrpSpPr>
          <p:nvPr/>
        </p:nvGrpSpPr>
        <p:grpSpPr bwMode="auto">
          <a:xfrm>
            <a:off x="1352550" y="5448300"/>
            <a:ext cx="1082675" cy="215900"/>
            <a:chOff x="884" y="3430"/>
            <a:chExt cx="682" cy="136"/>
          </a:xfrm>
        </p:grpSpPr>
        <p:sp>
          <p:nvSpPr>
            <p:cNvPr id="26654" name="AutoShape 11"/>
            <p:cNvSpPr>
              <a:spLocks noChangeArrowheads="1"/>
            </p:cNvSpPr>
            <p:nvPr/>
          </p:nvSpPr>
          <p:spPr bwMode="auto">
            <a:xfrm>
              <a:off x="884" y="3430"/>
              <a:ext cx="137" cy="13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5" name="AutoShape 12"/>
            <p:cNvSpPr>
              <a:spLocks noChangeArrowheads="1"/>
            </p:cNvSpPr>
            <p:nvPr/>
          </p:nvSpPr>
          <p:spPr bwMode="auto">
            <a:xfrm>
              <a:off x="1066" y="3430"/>
              <a:ext cx="137" cy="13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6" name="AutoShape 13"/>
            <p:cNvSpPr>
              <a:spLocks noChangeArrowheads="1"/>
            </p:cNvSpPr>
            <p:nvPr/>
          </p:nvSpPr>
          <p:spPr bwMode="auto">
            <a:xfrm>
              <a:off x="1247" y="3430"/>
              <a:ext cx="137" cy="13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657" name="AutoShape 14"/>
            <p:cNvSpPr>
              <a:spLocks noChangeArrowheads="1"/>
            </p:cNvSpPr>
            <p:nvPr/>
          </p:nvSpPr>
          <p:spPr bwMode="auto">
            <a:xfrm>
              <a:off x="1429" y="3430"/>
              <a:ext cx="137" cy="136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633" name="Group 49"/>
          <p:cNvGrpSpPr>
            <a:grpSpLocks/>
          </p:cNvGrpSpPr>
          <p:nvPr/>
        </p:nvGrpSpPr>
        <p:grpSpPr bwMode="auto">
          <a:xfrm>
            <a:off x="179388" y="3141663"/>
            <a:ext cx="4537075" cy="2519362"/>
            <a:chOff x="113" y="1979"/>
            <a:chExt cx="2858" cy="1587"/>
          </a:xfrm>
        </p:grpSpPr>
        <p:sp>
          <p:nvSpPr>
            <p:cNvPr id="26648" name="Line 8"/>
            <p:cNvSpPr>
              <a:spLocks noChangeShapeType="1"/>
            </p:cNvSpPr>
            <p:nvPr/>
          </p:nvSpPr>
          <p:spPr bwMode="auto">
            <a:xfrm>
              <a:off x="703" y="3566"/>
              <a:ext cx="22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Line 9"/>
            <p:cNvSpPr>
              <a:spLocks noChangeShapeType="1"/>
            </p:cNvSpPr>
            <p:nvPr/>
          </p:nvSpPr>
          <p:spPr bwMode="auto">
            <a:xfrm>
              <a:off x="657" y="2251"/>
              <a:ext cx="22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Line 21"/>
            <p:cNvSpPr>
              <a:spLocks noChangeShapeType="1"/>
            </p:cNvSpPr>
            <p:nvPr/>
          </p:nvSpPr>
          <p:spPr bwMode="auto">
            <a:xfrm>
              <a:off x="1746" y="2750"/>
              <a:ext cx="10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Text Box 39"/>
            <p:cNvSpPr txBox="1">
              <a:spLocks noChangeArrowheads="1"/>
            </p:cNvSpPr>
            <p:nvPr/>
          </p:nvSpPr>
          <p:spPr bwMode="auto">
            <a:xfrm>
              <a:off x="1338" y="2387"/>
              <a:ext cx="7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亚稳态</a:t>
              </a:r>
              <a:r>
                <a:rPr kumimoji="1" lang="en-US" altLang="zh-CN" sz="2000" b="1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sz="2000" b="1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6652" name="Text Box 40"/>
            <p:cNvSpPr txBox="1">
              <a:spLocks noChangeArrowheads="1"/>
            </p:cNvSpPr>
            <p:nvPr/>
          </p:nvSpPr>
          <p:spPr bwMode="auto">
            <a:xfrm>
              <a:off x="113" y="3294"/>
              <a:ext cx="63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基态</a:t>
              </a:r>
              <a:r>
                <a:rPr kumimoji="1" lang="en-US" altLang="zh-CN" sz="2000" b="1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sz="2000" b="1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6653" name="Text Box 41"/>
            <p:cNvSpPr txBox="1">
              <a:spLocks noChangeArrowheads="1"/>
            </p:cNvSpPr>
            <p:nvPr/>
          </p:nvSpPr>
          <p:spPr bwMode="auto">
            <a:xfrm>
              <a:off x="113" y="1979"/>
              <a:ext cx="9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激发态</a:t>
              </a:r>
              <a:r>
                <a:rPr kumimoji="1" lang="en-US" altLang="zh-CN" sz="2000" b="1" i="1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sz="2000" b="1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26634" name="Text Box 42"/>
          <p:cNvSpPr txBox="1">
            <a:spLocks noChangeArrowheads="1"/>
          </p:cNvSpPr>
          <p:nvPr/>
        </p:nvSpPr>
        <p:spPr bwMode="auto">
          <a:xfrm>
            <a:off x="1619250" y="6021388"/>
            <a:ext cx="2952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000" b="1">
                <a:latin typeface="Times New Roman" panose="02020603050405020304" pitchFamily="18" charset="0"/>
                <a:ea typeface="宋体" panose="02010600030101010101" pitchFamily="2" charset="-122"/>
              </a:rPr>
              <a:t>三能级系统示意图</a:t>
            </a:r>
          </a:p>
        </p:txBody>
      </p:sp>
      <p:graphicFrame>
        <p:nvGraphicFramePr>
          <p:cNvPr id="394283" name="Object 4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638800" y="2846388"/>
          <a:ext cx="2820988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2" name="Equation" r:id="rId9" imgW="714267" imgH="371560" progId="Equation.DSMT4">
                  <p:embed/>
                </p:oleObj>
              </mc:Choice>
              <mc:Fallback>
                <p:oleObj name="Equation" r:id="rId9" imgW="714267" imgH="37156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846388"/>
                        <a:ext cx="2820988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4284" name="Text Box 44"/>
          <p:cNvSpPr txBox="1">
            <a:spLocks noChangeArrowheads="1"/>
          </p:cNvSpPr>
          <p:nvPr/>
        </p:nvSpPr>
        <p:spPr bwMode="auto">
          <a:xfrm>
            <a:off x="5580063" y="4868863"/>
            <a:ext cx="31670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 i="1">
                <a:solidFill>
                  <a:srgbClr val="99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>
                <a:solidFill>
                  <a:srgbClr val="99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kumimoji="1" lang="en-US" altLang="zh-CN" sz="2400" b="1" i="1">
                <a:solidFill>
                  <a:srgbClr val="99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 baseline="-25000">
                <a:solidFill>
                  <a:srgbClr val="9900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之间产生以</a:t>
            </a:r>
            <a:r>
              <a:rPr kumimoji="1" lang="zh-CN" altLang="en-US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受激辐射为主的跃迁</a:t>
            </a:r>
          </a:p>
        </p:txBody>
      </p:sp>
      <p:grpSp>
        <p:nvGrpSpPr>
          <p:cNvPr id="394293" name="Group 53"/>
          <p:cNvGrpSpPr>
            <a:grpSpLocks/>
          </p:cNvGrpSpPr>
          <p:nvPr/>
        </p:nvGrpSpPr>
        <p:grpSpPr bwMode="auto">
          <a:xfrm>
            <a:off x="1042988" y="3573463"/>
            <a:ext cx="792162" cy="1871662"/>
            <a:chOff x="657" y="2251"/>
            <a:chExt cx="499" cy="1179"/>
          </a:xfrm>
        </p:grpSpPr>
        <p:sp>
          <p:nvSpPr>
            <p:cNvPr id="26646" name="Line 15"/>
            <p:cNvSpPr>
              <a:spLocks noChangeShapeType="1"/>
            </p:cNvSpPr>
            <p:nvPr/>
          </p:nvSpPr>
          <p:spPr bwMode="auto">
            <a:xfrm flipV="1">
              <a:off x="1111" y="2251"/>
              <a:ext cx="0" cy="117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Text Box 45"/>
            <p:cNvSpPr txBox="1">
              <a:spLocks noChangeArrowheads="1"/>
            </p:cNvSpPr>
            <p:nvPr/>
          </p:nvSpPr>
          <p:spPr bwMode="auto">
            <a:xfrm>
              <a:off x="657" y="2750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solidFill>
                    <a:srgbClr val="99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激励</a:t>
              </a:r>
            </a:p>
          </p:txBody>
        </p:sp>
      </p:grpSp>
      <p:grpSp>
        <p:nvGrpSpPr>
          <p:cNvPr id="394299" name="Group 59"/>
          <p:cNvGrpSpPr>
            <a:grpSpLocks/>
          </p:cNvGrpSpPr>
          <p:nvPr/>
        </p:nvGrpSpPr>
        <p:grpSpPr bwMode="auto">
          <a:xfrm>
            <a:off x="3059113" y="3716338"/>
            <a:ext cx="2376487" cy="649287"/>
            <a:chOff x="1927" y="2341"/>
            <a:chExt cx="1497" cy="409"/>
          </a:xfrm>
        </p:grpSpPr>
        <p:grpSp>
          <p:nvGrpSpPr>
            <p:cNvPr id="26640" name="Group 58"/>
            <p:cNvGrpSpPr>
              <a:grpSpLocks/>
            </p:cNvGrpSpPr>
            <p:nvPr/>
          </p:nvGrpSpPr>
          <p:grpSpPr bwMode="auto">
            <a:xfrm>
              <a:off x="1927" y="2614"/>
              <a:ext cx="726" cy="136"/>
              <a:chOff x="1927" y="2614"/>
              <a:chExt cx="726" cy="136"/>
            </a:xfrm>
          </p:grpSpPr>
          <p:sp>
            <p:nvSpPr>
              <p:cNvPr id="26642" name="AutoShape 23"/>
              <p:cNvSpPr>
                <a:spLocks noChangeArrowheads="1"/>
              </p:cNvSpPr>
              <p:nvPr/>
            </p:nvSpPr>
            <p:spPr bwMode="auto">
              <a:xfrm>
                <a:off x="1927" y="2614"/>
                <a:ext cx="137" cy="136"/>
              </a:xfrm>
              <a:prstGeom prst="flowChartConnector">
                <a:avLst/>
              </a:prstGeom>
              <a:solidFill>
                <a:srgbClr val="99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43" name="AutoShape 24"/>
              <p:cNvSpPr>
                <a:spLocks noChangeArrowheads="1"/>
              </p:cNvSpPr>
              <p:nvPr/>
            </p:nvSpPr>
            <p:spPr bwMode="auto">
              <a:xfrm>
                <a:off x="2108" y="2614"/>
                <a:ext cx="137" cy="136"/>
              </a:xfrm>
              <a:prstGeom prst="flowChartConnector">
                <a:avLst/>
              </a:prstGeom>
              <a:solidFill>
                <a:srgbClr val="99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44" name="AutoShape 25"/>
              <p:cNvSpPr>
                <a:spLocks noChangeArrowheads="1"/>
              </p:cNvSpPr>
              <p:nvPr/>
            </p:nvSpPr>
            <p:spPr bwMode="auto">
              <a:xfrm>
                <a:off x="2335" y="2614"/>
                <a:ext cx="137" cy="136"/>
              </a:xfrm>
              <a:prstGeom prst="flowChartConnector">
                <a:avLst/>
              </a:prstGeom>
              <a:solidFill>
                <a:srgbClr val="99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645" name="AutoShape 26"/>
              <p:cNvSpPr>
                <a:spLocks noChangeArrowheads="1"/>
              </p:cNvSpPr>
              <p:nvPr/>
            </p:nvSpPr>
            <p:spPr bwMode="auto">
              <a:xfrm>
                <a:off x="2516" y="2614"/>
                <a:ext cx="137" cy="136"/>
              </a:xfrm>
              <a:prstGeom prst="flowChartConnector">
                <a:avLst/>
              </a:prstGeom>
              <a:solidFill>
                <a:srgbClr val="99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641" name="Text Box 46"/>
            <p:cNvSpPr txBox="1">
              <a:spLocks noChangeArrowheads="1"/>
            </p:cNvSpPr>
            <p:nvPr/>
          </p:nvSpPr>
          <p:spPr bwMode="auto">
            <a:xfrm>
              <a:off x="2381" y="2341"/>
              <a:ext cx="104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solidFill>
                    <a:srgbClr val="9900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无辐射跃迁</a:t>
              </a:r>
            </a:p>
          </p:txBody>
        </p:sp>
      </p:grpSp>
      <p:sp>
        <p:nvSpPr>
          <p:cNvPr id="26639" name="Rectangle 4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粒子数反转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4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4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394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394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Text Box 2"/>
          <p:cNvSpPr txBox="1">
            <a:spLocks noChangeArrowheads="1"/>
          </p:cNvSpPr>
          <p:nvPr/>
        </p:nvSpPr>
        <p:spPr bwMode="auto">
          <a:xfrm>
            <a:off x="762000" y="39925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一对反射镜为端面的腔体称为</a:t>
            </a:r>
            <a:r>
              <a:rPr kumimoji="1"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谐振腔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kumimoji="1" lang="zh-CN" altLang="en-US" sz="32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425989" name="Group 5"/>
          <p:cNvGrpSpPr>
            <a:grpSpLocks/>
          </p:cNvGrpSpPr>
          <p:nvPr/>
        </p:nvGrpSpPr>
        <p:grpSpPr bwMode="auto">
          <a:xfrm>
            <a:off x="762000" y="4602163"/>
            <a:ext cx="8001000" cy="1951037"/>
            <a:chOff x="528" y="2880"/>
            <a:chExt cx="5040" cy="1229"/>
          </a:xfrm>
        </p:grpSpPr>
        <p:sp>
          <p:nvSpPr>
            <p:cNvPr id="425990" name="Text Box 6"/>
            <p:cNvSpPr txBox="1">
              <a:spLocks noChangeArrowheads="1"/>
            </p:cNvSpPr>
            <p:nvPr/>
          </p:nvSpPr>
          <p:spPr bwMode="auto">
            <a:xfrm>
              <a:off x="528" y="2880"/>
              <a:ext cx="504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激光在两反射镜间形成</a:t>
              </a:r>
              <a:r>
                <a:rPr kumimoji="1" lang="zh-CN" altLang="en-US" sz="3200" b="1"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驻波</a:t>
              </a: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。谐振条件为：</a:t>
              </a:r>
              <a:endPara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425991" name="Text Box 7"/>
            <p:cNvSpPr txBox="1">
              <a:spLocks noChangeArrowheads="1"/>
            </p:cNvSpPr>
            <p:nvPr/>
          </p:nvSpPr>
          <p:spPr bwMode="auto">
            <a:xfrm>
              <a:off x="1104" y="3264"/>
              <a:ext cx="35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2nL = </a:t>
              </a:r>
              <a:r>
                <a:rPr kumimoji="1"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q          </a:t>
              </a:r>
              <a:r>
                <a:rPr kumimoji="1" lang="en-US" altLang="zh-CN" sz="36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 = q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</a:t>
              </a:r>
              <a:r>
                <a:rPr kumimoji="1" lang="en-US" altLang="zh-CN" sz="36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c  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2</a:t>
              </a:r>
              <a:r>
                <a:rPr kumimoji="1" lang="en-US" altLang="zh-CN" sz="36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nL</a:t>
              </a:r>
              <a:r>
                <a:rPr kumimoji="1" lang="en-US" altLang="zh-CN" sz="3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  <a:sym typeface="Symbol" panose="05050102010706020507" pitchFamily="18" charset="2"/>
                </a:rPr>
                <a:t></a:t>
              </a:r>
              <a:r>
                <a:rPr kumimoji="1"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</a:p>
          </p:txBody>
        </p:sp>
        <p:sp>
          <p:nvSpPr>
            <p:cNvPr id="425992" name="Text Box 8"/>
            <p:cNvSpPr txBox="1">
              <a:spLocks noChangeArrowheads="1"/>
            </p:cNvSpPr>
            <p:nvPr/>
          </p:nvSpPr>
          <p:spPr bwMode="auto">
            <a:xfrm>
              <a:off x="1008" y="3744"/>
              <a:ext cx="360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L</a:t>
              </a:r>
              <a:r>
                <a:rPr kumimoji="1"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: </a:t>
              </a:r>
              <a:r>
                <a:rPr kumimoji="1"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腔长             </a:t>
              </a:r>
              <a:r>
                <a:rPr kumimoji="1"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</a:t>
              </a:r>
              <a:r>
                <a:rPr kumimoji="1" lang="en-US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:</a:t>
              </a:r>
              <a:r>
                <a:rPr kumimoji="1" lang="en-US" altLang="zh-CN" sz="32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介质</a:t>
              </a:r>
              <a:r>
                <a:rPr kumimoji="1" lang="zh-CN" altLang="zh-CN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折射率</a:t>
              </a:r>
              <a:endPara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7652" name="Rectangle 10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谐振腔</a:t>
            </a:r>
          </a:p>
        </p:txBody>
      </p:sp>
      <p:grpSp>
        <p:nvGrpSpPr>
          <p:cNvPr id="27653" name="Group 40"/>
          <p:cNvGrpSpPr>
            <a:grpSpLocks/>
          </p:cNvGrpSpPr>
          <p:nvPr/>
        </p:nvGrpSpPr>
        <p:grpSpPr bwMode="auto">
          <a:xfrm>
            <a:off x="1447800" y="1066800"/>
            <a:ext cx="5762625" cy="1935163"/>
            <a:chOff x="912" y="672"/>
            <a:chExt cx="3630" cy="1219"/>
          </a:xfrm>
        </p:grpSpPr>
        <p:pic>
          <p:nvPicPr>
            <p:cNvPr id="27666" name="Picture 21" descr="1 cop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1029"/>
              <a:ext cx="3630" cy="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667" name="Group 39"/>
            <p:cNvGrpSpPr>
              <a:grpSpLocks/>
            </p:cNvGrpSpPr>
            <p:nvPr/>
          </p:nvGrpSpPr>
          <p:grpSpPr bwMode="auto">
            <a:xfrm>
              <a:off x="1339" y="672"/>
              <a:ext cx="2749" cy="507"/>
              <a:chOff x="1339" y="672"/>
              <a:chExt cx="2749" cy="507"/>
            </a:xfrm>
          </p:grpSpPr>
          <p:sp>
            <p:nvSpPr>
              <p:cNvPr id="27668" name="Text Box 23"/>
              <p:cNvSpPr txBox="1">
                <a:spLocks noChangeArrowheads="1"/>
              </p:cNvSpPr>
              <p:nvPr/>
            </p:nvSpPr>
            <p:spPr bwMode="auto">
              <a:xfrm>
                <a:off x="2191" y="672"/>
                <a:ext cx="1045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3600" b="1">
                    <a:latin typeface="Times New Roman" panose="02020603050405020304" pitchFamily="18" charset="0"/>
                    <a:ea typeface="楷体_GB2312" pitchFamily="49" charset="-122"/>
                  </a:rPr>
                  <a:t>谐振腔</a:t>
                </a:r>
                <a:endPara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69" name="Line 24"/>
              <p:cNvSpPr>
                <a:spLocks noChangeShapeType="1"/>
              </p:cNvSpPr>
              <p:nvPr/>
            </p:nvSpPr>
            <p:spPr bwMode="auto">
              <a:xfrm>
                <a:off x="1860" y="916"/>
                <a:ext cx="3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0" name="Line 25"/>
              <p:cNvSpPr>
                <a:spLocks noChangeShapeType="1"/>
              </p:cNvSpPr>
              <p:nvPr/>
            </p:nvSpPr>
            <p:spPr bwMode="auto">
              <a:xfrm>
                <a:off x="3187" y="916"/>
                <a:ext cx="3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1" name="Line 26"/>
              <p:cNvSpPr>
                <a:spLocks noChangeShapeType="1"/>
              </p:cNvSpPr>
              <p:nvPr/>
            </p:nvSpPr>
            <p:spPr bwMode="auto">
              <a:xfrm flipH="1">
                <a:off x="1339" y="916"/>
                <a:ext cx="521" cy="26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72" name="Line 27"/>
              <p:cNvSpPr>
                <a:spLocks noChangeShapeType="1"/>
              </p:cNvSpPr>
              <p:nvPr/>
            </p:nvSpPr>
            <p:spPr bwMode="auto">
              <a:xfrm>
                <a:off x="3567" y="916"/>
                <a:ext cx="521" cy="26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26012" name="Text Box 28"/>
          <p:cNvSpPr txBox="1">
            <a:spLocks noChangeArrowheads="1"/>
          </p:cNvSpPr>
          <p:nvPr/>
        </p:nvSpPr>
        <p:spPr bwMode="auto">
          <a:xfrm>
            <a:off x="3478213" y="2209800"/>
            <a:ext cx="1657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工作物质</a:t>
            </a:r>
            <a:endParaRPr kumimoji="1" lang="zh-CN" altLang="en-US" sz="24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26029" name="Group 45"/>
          <p:cNvGrpSpPr>
            <a:grpSpLocks/>
          </p:cNvGrpSpPr>
          <p:nvPr/>
        </p:nvGrpSpPr>
        <p:grpSpPr bwMode="auto">
          <a:xfrm>
            <a:off x="3254375" y="1574800"/>
            <a:ext cx="3309938" cy="608013"/>
            <a:chOff x="2050" y="992"/>
            <a:chExt cx="2085" cy="383"/>
          </a:xfrm>
        </p:grpSpPr>
        <p:sp>
          <p:nvSpPr>
            <p:cNvPr id="27664" name="Line 31"/>
            <p:cNvSpPr>
              <a:spLocks noChangeShapeType="1"/>
            </p:cNvSpPr>
            <p:nvPr/>
          </p:nvSpPr>
          <p:spPr bwMode="auto">
            <a:xfrm flipV="1">
              <a:off x="2050" y="1257"/>
              <a:ext cx="2085" cy="11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5" name="Line 32"/>
            <p:cNvSpPr>
              <a:spLocks noChangeShapeType="1"/>
            </p:cNvSpPr>
            <p:nvPr/>
          </p:nvSpPr>
          <p:spPr bwMode="auto">
            <a:xfrm flipH="1" flipV="1">
              <a:off x="3235" y="992"/>
              <a:ext cx="900" cy="26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26028" name="Group 44"/>
          <p:cNvGrpSpPr>
            <a:grpSpLocks/>
          </p:cNvGrpSpPr>
          <p:nvPr/>
        </p:nvGrpSpPr>
        <p:grpSpPr bwMode="auto">
          <a:xfrm>
            <a:off x="1974850" y="2276475"/>
            <a:ext cx="5492750" cy="0"/>
            <a:chOff x="1244" y="1434"/>
            <a:chExt cx="3460" cy="0"/>
          </a:xfrm>
        </p:grpSpPr>
        <p:sp>
          <p:nvSpPr>
            <p:cNvPr id="27662" name="Line 30"/>
            <p:cNvSpPr>
              <a:spLocks noChangeShapeType="1"/>
            </p:cNvSpPr>
            <p:nvPr/>
          </p:nvSpPr>
          <p:spPr bwMode="auto">
            <a:xfrm>
              <a:off x="1244" y="1434"/>
              <a:ext cx="2939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63" name="Line 33"/>
            <p:cNvSpPr>
              <a:spLocks noChangeShapeType="1"/>
            </p:cNvSpPr>
            <p:nvPr/>
          </p:nvSpPr>
          <p:spPr bwMode="auto">
            <a:xfrm>
              <a:off x="4135" y="1434"/>
              <a:ext cx="569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26026" name="Group 42"/>
          <p:cNvGrpSpPr>
            <a:grpSpLocks/>
          </p:cNvGrpSpPr>
          <p:nvPr/>
        </p:nvGrpSpPr>
        <p:grpSpPr bwMode="auto">
          <a:xfrm>
            <a:off x="3254375" y="2757488"/>
            <a:ext cx="2232025" cy="962025"/>
            <a:chOff x="2050" y="1737"/>
            <a:chExt cx="1406" cy="606"/>
          </a:xfrm>
        </p:grpSpPr>
        <p:grpSp>
          <p:nvGrpSpPr>
            <p:cNvPr id="27658" name="Group 41"/>
            <p:cNvGrpSpPr>
              <a:grpSpLocks/>
            </p:cNvGrpSpPr>
            <p:nvPr/>
          </p:nvGrpSpPr>
          <p:grpSpPr bwMode="auto">
            <a:xfrm>
              <a:off x="2050" y="1737"/>
              <a:ext cx="1327" cy="560"/>
              <a:chOff x="2050" y="1737"/>
              <a:chExt cx="1327" cy="560"/>
            </a:xfrm>
          </p:grpSpPr>
          <p:sp>
            <p:nvSpPr>
              <p:cNvPr id="27660" name="Rectangle 36"/>
              <p:cNvSpPr>
                <a:spLocks noChangeArrowheads="1"/>
              </p:cNvSpPr>
              <p:nvPr/>
            </p:nvSpPr>
            <p:spPr bwMode="auto">
              <a:xfrm>
                <a:off x="2050" y="2061"/>
                <a:ext cx="1327" cy="236"/>
              </a:xfrm>
              <a:prstGeom prst="rect">
                <a:avLst/>
              </a:prstGeom>
              <a:solidFill>
                <a:srgbClr val="FFCCCC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661" name="AutoShape 38"/>
              <p:cNvSpPr>
                <a:spLocks noChangeArrowheads="1"/>
              </p:cNvSpPr>
              <p:nvPr/>
            </p:nvSpPr>
            <p:spPr bwMode="auto">
              <a:xfrm rot="10789877">
                <a:off x="2477" y="1737"/>
                <a:ext cx="473" cy="295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rgbClr val="FF9900"/>
              </a:solidFill>
              <a:ln w="28575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26021" name="Text Box 37"/>
            <p:cNvSpPr txBox="1">
              <a:spLocks noChangeArrowheads="1"/>
            </p:cNvSpPr>
            <p:nvPr/>
          </p:nvSpPr>
          <p:spPr bwMode="auto">
            <a:xfrm>
              <a:off x="2240" y="2016"/>
              <a:ext cx="12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激励系统</a:t>
              </a:r>
              <a:endParaRPr kumimoji="1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425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5" name="AutoShape 3"/>
          <p:cNvSpPr>
            <a:spLocks noChangeArrowheads="1"/>
          </p:cNvSpPr>
          <p:nvPr/>
        </p:nvSpPr>
        <p:spPr bwMode="auto">
          <a:xfrm>
            <a:off x="347663" y="2060575"/>
            <a:ext cx="1066800" cy="1143000"/>
          </a:xfrm>
          <a:prstGeom prst="star8">
            <a:avLst>
              <a:gd name="adj" fmla="val 35417"/>
            </a:avLst>
          </a:prstGeom>
          <a:solidFill>
            <a:srgbClr val="0066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CC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电子</a:t>
            </a:r>
          </a:p>
        </p:txBody>
      </p:sp>
      <p:grpSp>
        <p:nvGrpSpPr>
          <p:cNvPr id="397316" name="Group 4"/>
          <p:cNvGrpSpPr>
            <a:grpSpLocks/>
          </p:cNvGrpSpPr>
          <p:nvPr/>
        </p:nvGrpSpPr>
        <p:grpSpPr bwMode="auto">
          <a:xfrm>
            <a:off x="1414463" y="1916113"/>
            <a:ext cx="793750" cy="838200"/>
            <a:chOff x="864" y="1872"/>
            <a:chExt cx="583" cy="528"/>
          </a:xfrm>
        </p:grpSpPr>
        <p:sp>
          <p:nvSpPr>
            <p:cNvPr id="28717" name="AutoShape 5"/>
            <p:cNvSpPr>
              <a:spLocks noChangeArrowheads="1"/>
            </p:cNvSpPr>
            <p:nvPr/>
          </p:nvSpPr>
          <p:spPr bwMode="auto">
            <a:xfrm>
              <a:off x="864" y="2208"/>
              <a:ext cx="528" cy="192"/>
            </a:xfrm>
            <a:prstGeom prst="rightArrow">
              <a:avLst>
                <a:gd name="adj1" fmla="val 50000"/>
                <a:gd name="adj2" fmla="val 687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718" name="Text Box 6"/>
            <p:cNvSpPr txBox="1">
              <a:spLocks noChangeArrowheads="1"/>
            </p:cNvSpPr>
            <p:nvPr/>
          </p:nvSpPr>
          <p:spPr bwMode="auto">
            <a:xfrm>
              <a:off x="864" y="1872"/>
              <a:ext cx="5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碰撞</a:t>
              </a:r>
            </a:p>
          </p:txBody>
        </p:sp>
      </p:grpSp>
      <p:sp>
        <p:nvSpPr>
          <p:cNvPr id="28676" name="Line 7"/>
          <p:cNvSpPr>
            <a:spLocks noChangeShapeType="1"/>
          </p:cNvSpPr>
          <p:nvPr/>
        </p:nvSpPr>
        <p:spPr bwMode="auto">
          <a:xfrm>
            <a:off x="2413000" y="3860800"/>
            <a:ext cx="1295400" cy="0"/>
          </a:xfrm>
          <a:prstGeom prst="line">
            <a:avLst/>
          </a:prstGeom>
          <a:noFill/>
          <a:ln w="28575">
            <a:solidFill>
              <a:srgbClr val="33CC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7" name="Line 8"/>
          <p:cNvSpPr>
            <a:spLocks noChangeShapeType="1"/>
          </p:cNvSpPr>
          <p:nvPr/>
        </p:nvSpPr>
        <p:spPr bwMode="auto">
          <a:xfrm>
            <a:off x="2411413" y="2133600"/>
            <a:ext cx="1295400" cy="0"/>
          </a:xfrm>
          <a:prstGeom prst="line">
            <a:avLst/>
          </a:prstGeom>
          <a:noFill/>
          <a:ln w="28575">
            <a:solidFill>
              <a:srgbClr val="33CC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8" name="Line 9"/>
          <p:cNvSpPr>
            <a:spLocks noChangeShapeType="1"/>
          </p:cNvSpPr>
          <p:nvPr/>
        </p:nvSpPr>
        <p:spPr bwMode="auto">
          <a:xfrm>
            <a:off x="2411413" y="1628775"/>
            <a:ext cx="1295400" cy="0"/>
          </a:xfrm>
          <a:prstGeom prst="line">
            <a:avLst/>
          </a:prstGeom>
          <a:noFill/>
          <a:ln w="28575">
            <a:solidFill>
              <a:srgbClr val="33CC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9" name="Text Box 12"/>
          <p:cNvSpPr txBox="1">
            <a:spLocks noChangeArrowheads="1"/>
          </p:cNvSpPr>
          <p:nvPr/>
        </p:nvSpPr>
        <p:spPr bwMode="auto">
          <a:xfrm>
            <a:off x="2341563" y="3789363"/>
            <a:ext cx="57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He</a:t>
            </a:r>
          </a:p>
        </p:txBody>
      </p:sp>
      <p:sp>
        <p:nvSpPr>
          <p:cNvPr id="28680" name="Text Box 13"/>
          <p:cNvSpPr txBox="1">
            <a:spLocks noChangeArrowheads="1"/>
          </p:cNvSpPr>
          <p:nvPr/>
        </p:nvSpPr>
        <p:spPr bwMode="auto">
          <a:xfrm>
            <a:off x="2339975" y="1268413"/>
            <a:ext cx="57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baseline="3000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28681" name="Text Box 14"/>
          <p:cNvSpPr txBox="1">
            <a:spLocks noChangeArrowheads="1"/>
          </p:cNvSpPr>
          <p:nvPr/>
        </p:nvSpPr>
        <p:spPr bwMode="auto">
          <a:xfrm>
            <a:off x="2339975" y="1773238"/>
            <a:ext cx="57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baseline="30000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grpSp>
        <p:nvGrpSpPr>
          <p:cNvPr id="397327" name="Group 15"/>
          <p:cNvGrpSpPr>
            <a:grpSpLocks/>
          </p:cNvGrpSpPr>
          <p:nvPr/>
        </p:nvGrpSpPr>
        <p:grpSpPr bwMode="auto">
          <a:xfrm>
            <a:off x="3868738" y="2420938"/>
            <a:ext cx="847725" cy="762000"/>
            <a:chOff x="2976" y="1872"/>
            <a:chExt cx="528" cy="480"/>
          </a:xfrm>
        </p:grpSpPr>
        <p:sp>
          <p:nvSpPr>
            <p:cNvPr id="28715" name="AutoShape 16"/>
            <p:cNvSpPr>
              <a:spLocks noChangeArrowheads="1"/>
            </p:cNvSpPr>
            <p:nvPr/>
          </p:nvSpPr>
          <p:spPr bwMode="auto">
            <a:xfrm>
              <a:off x="2976" y="2160"/>
              <a:ext cx="528" cy="192"/>
            </a:xfrm>
            <a:prstGeom prst="rightArrow">
              <a:avLst>
                <a:gd name="adj1" fmla="val 50000"/>
                <a:gd name="adj2" fmla="val 687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716" name="Text Box 17"/>
            <p:cNvSpPr txBox="1">
              <a:spLocks noChangeArrowheads="1"/>
            </p:cNvSpPr>
            <p:nvPr/>
          </p:nvSpPr>
          <p:spPr bwMode="auto">
            <a:xfrm>
              <a:off x="2976" y="1872"/>
              <a:ext cx="4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碰撞</a:t>
              </a:r>
            </a:p>
          </p:txBody>
        </p:sp>
      </p:grpSp>
      <p:sp>
        <p:nvSpPr>
          <p:cNvPr id="28683" name="Line 19"/>
          <p:cNvSpPr>
            <a:spLocks noChangeShapeType="1"/>
          </p:cNvSpPr>
          <p:nvPr/>
        </p:nvSpPr>
        <p:spPr bwMode="auto">
          <a:xfrm>
            <a:off x="5292725" y="2205038"/>
            <a:ext cx="1295400" cy="0"/>
          </a:xfrm>
          <a:prstGeom prst="line">
            <a:avLst/>
          </a:prstGeom>
          <a:noFill/>
          <a:ln w="28575">
            <a:solidFill>
              <a:srgbClr val="33CC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4" name="Line 20"/>
          <p:cNvSpPr>
            <a:spLocks noChangeShapeType="1"/>
          </p:cNvSpPr>
          <p:nvPr/>
        </p:nvSpPr>
        <p:spPr bwMode="auto">
          <a:xfrm>
            <a:off x="5292725" y="1700213"/>
            <a:ext cx="1295400" cy="0"/>
          </a:xfrm>
          <a:prstGeom prst="line">
            <a:avLst/>
          </a:prstGeom>
          <a:noFill/>
          <a:ln w="28575">
            <a:solidFill>
              <a:srgbClr val="33CC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5" name="Line 21"/>
          <p:cNvSpPr>
            <a:spLocks noChangeShapeType="1"/>
          </p:cNvSpPr>
          <p:nvPr/>
        </p:nvSpPr>
        <p:spPr bwMode="auto">
          <a:xfrm>
            <a:off x="5076825" y="3933825"/>
            <a:ext cx="2951163" cy="0"/>
          </a:xfrm>
          <a:prstGeom prst="line">
            <a:avLst/>
          </a:prstGeom>
          <a:noFill/>
          <a:ln w="28575">
            <a:solidFill>
              <a:srgbClr val="33CC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7334" name="AutoShape 22"/>
          <p:cNvSpPr>
            <a:spLocks noChangeArrowheads="1"/>
          </p:cNvSpPr>
          <p:nvPr/>
        </p:nvSpPr>
        <p:spPr bwMode="auto">
          <a:xfrm>
            <a:off x="5940425" y="1411288"/>
            <a:ext cx="288925" cy="288925"/>
          </a:xfrm>
          <a:prstGeom prst="flowChartConnector">
            <a:avLst/>
          </a:prstGeom>
          <a:solidFill>
            <a:srgbClr val="00FF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7" name="Text Box 23"/>
          <p:cNvSpPr txBox="1">
            <a:spLocks noChangeArrowheads="1"/>
          </p:cNvSpPr>
          <p:nvPr/>
        </p:nvSpPr>
        <p:spPr bwMode="auto">
          <a:xfrm>
            <a:off x="4932363" y="3835400"/>
            <a:ext cx="57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Ne</a:t>
            </a:r>
          </a:p>
        </p:txBody>
      </p:sp>
      <p:sp>
        <p:nvSpPr>
          <p:cNvPr id="28688" name="Text Box 24"/>
          <p:cNvSpPr txBox="1">
            <a:spLocks noChangeArrowheads="1"/>
          </p:cNvSpPr>
          <p:nvPr/>
        </p:nvSpPr>
        <p:spPr bwMode="auto">
          <a:xfrm>
            <a:off x="5003800" y="1341438"/>
            <a:ext cx="57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3s</a:t>
            </a:r>
          </a:p>
        </p:txBody>
      </p:sp>
      <p:sp>
        <p:nvSpPr>
          <p:cNvPr id="28689" name="Text Box 25"/>
          <p:cNvSpPr txBox="1">
            <a:spLocks noChangeArrowheads="1"/>
          </p:cNvSpPr>
          <p:nvPr/>
        </p:nvSpPr>
        <p:spPr bwMode="auto">
          <a:xfrm>
            <a:off x="5003800" y="1844675"/>
            <a:ext cx="57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2s</a:t>
            </a:r>
          </a:p>
        </p:txBody>
      </p:sp>
      <p:sp>
        <p:nvSpPr>
          <p:cNvPr id="397338" name="Line 26"/>
          <p:cNvSpPr>
            <a:spLocks noChangeShapeType="1"/>
          </p:cNvSpPr>
          <p:nvPr/>
        </p:nvSpPr>
        <p:spPr bwMode="auto">
          <a:xfrm flipV="1">
            <a:off x="5580063" y="1700213"/>
            <a:ext cx="0" cy="22336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1" name="Line 27"/>
          <p:cNvSpPr>
            <a:spLocks noChangeShapeType="1"/>
          </p:cNvSpPr>
          <p:nvPr/>
        </p:nvSpPr>
        <p:spPr bwMode="auto">
          <a:xfrm>
            <a:off x="7380288" y="2133600"/>
            <a:ext cx="792162" cy="0"/>
          </a:xfrm>
          <a:prstGeom prst="line">
            <a:avLst/>
          </a:prstGeom>
          <a:noFill/>
          <a:ln w="28575">
            <a:solidFill>
              <a:srgbClr val="33CC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2" name="Line 28"/>
          <p:cNvSpPr>
            <a:spLocks noChangeShapeType="1"/>
          </p:cNvSpPr>
          <p:nvPr/>
        </p:nvSpPr>
        <p:spPr bwMode="auto">
          <a:xfrm>
            <a:off x="7451725" y="2997200"/>
            <a:ext cx="720725" cy="0"/>
          </a:xfrm>
          <a:prstGeom prst="line">
            <a:avLst/>
          </a:prstGeom>
          <a:noFill/>
          <a:ln w="28575">
            <a:solidFill>
              <a:srgbClr val="33CC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3" name="Text Box 29"/>
          <p:cNvSpPr txBox="1">
            <a:spLocks noChangeArrowheads="1"/>
          </p:cNvSpPr>
          <p:nvPr/>
        </p:nvSpPr>
        <p:spPr bwMode="auto">
          <a:xfrm>
            <a:off x="7740650" y="1747838"/>
            <a:ext cx="57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3p</a:t>
            </a:r>
          </a:p>
        </p:txBody>
      </p:sp>
      <p:sp>
        <p:nvSpPr>
          <p:cNvPr id="28694" name="Text Box 30"/>
          <p:cNvSpPr txBox="1">
            <a:spLocks noChangeArrowheads="1"/>
          </p:cNvSpPr>
          <p:nvPr/>
        </p:nvSpPr>
        <p:spPr bwMode="auto">
          <a:xfrm>
            <a:off x="7740650" y="2565400"/>
            <a:ext cx="57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2p</a:t>
            </a:r>
          </a:p>
        </p:txBody>
      </p:sp>
      <p:sp>
        <p:nvSpPr>
          <p:cNvPr id="397343" name="Line 31"/>
          <p:cNvSpPr>
            <a:spLocks noChangeShapeType="1"/>
          </p:cNvSpPr>
          <p:nvPr/>
        </p:nvSpPr>
        <p:spPr bwMode="auto">
          <a:xfrm>
            <a:off x="6588125" y="1700213"/>
            <a:ext cx="792163" cy="43338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7344" name="Line 32"/>
          <p:cNvSpPr>
            <a:spLocks noChangeShapeType="1"/>
          </p:cNvSpPr>
          <p:nvPr/>
        </p:nvSpPr>
        <p:spPr bwMode="auto">
          <a:xfrm>
            <a:off x="6588125" y="2205038"/>
            <a:ext cx="936625" cy="79216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7345" name="Line 33"/>
          <p:cNvSpPr>
            <a:spLocks noChangeShapeType="1"/>
          </p:cNvSpPr>
          <p:nvPr/>
        </p:nvSpPr>
        <p:spPr bwMode="auto">
          <a:xfrm>
            <a:off x="6588125" y="1700213"/>
            <a:ext cx="936625" cy="12969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7346" name="Text Box 34"/>
          <p:cNvSpPr txBox="1">
            <a:spLocks noChangeArrowheads="1"/>
          </p:cNvSpPr>
          <p:nvPr/>
        </p:nvSpPr>
        <p:spPr bwMode="auto">
          <a:xfrm rot="2115074">
            <a:off x="6264275" y="2349500"/>
            <a:ext cx="1116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1150nm</a:t>
            </a:r>
          </a:p>
        </p:txBody>
      </p:sp>
      <p:sp>
        <p:nvSpPr>
          <p:cNvPr id="397347" name="Text Box 35"/>
          <p:cNvSpPr txBox="1">
            <a:spLocks noChangeArrowheads="1"/>
          </p:cNvSpPr>
          <p:nvPr/>
        </p:nvSpPr>
        <p:spPr bwMode="auto">
          <a:xfrm rot="3335424">
            <a:off x="6786563" y="2366963"/>
            <a:ext cx="1152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632.8nm</a:t>
            </a:r>
          </a:p>
        </p:txBody>
      </p:sp>
      <p:sp>
        <p:nvSpPr>
          <p:cNvPr id="397348" name="Text Box 36"/>
          <p:cNvSpPr txBox="1">
            <a:spLocks noChangeArrowheads="1"/>
          </p:cNvSpPr>
          <p:nvPr/>
        </p:nvSpPr>
        <p:spPr bwMode="auto">
          <a:xfrm rot="2016875">
            <a:off x="6588125" y="1663700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000" b="1">
                <a:solidFill>
                  <a:srgbClr val="FF66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3390nm</a:t>
            </a:r>
          </a:p>
        </p:txBody>
      </p:sp>
      <p:sp>
        <p:nvSpPr>
          <p:cNvPr id="28701" name="Rectangle 38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He-Ne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激光器的粒子数反转</a:t>
            </a:r>
          </a:p>
        </p:txBody>
      </p:sp>
      <p:grpSp>
        <p:nvGrpSpPr>
          <p:cNvPr id="397352" name="Group 40"/>
          <p:cNvGrpSpPr>
            <a:grpSpLocks/>
          </p:cNvGrpSpPr>
          <p:nvPr/>
        </p:nvGrpSpPr>
        <p:grpSpPr bwMode="auto">
          <a:xfrm>
            <a:off x="2971800" y="1628775"/>
            <a:ext cx="457200" cy="2233613"/>
            <a:chOff x="1872" y="1026"/>
            <a:chExt cx="288" cy="1407"/>
          </a:xfrm>
        </p:grpSpPr>
        <p:sp>
          <p:nvSpPr>
            <p:cNvPr id="28713" name="Line 11"/>
            <p:cNvSpPr>
              <a:spLocks noChangeShapeType="1"/>
            </p:cNvSpPr>
            <p:nvPr/>
          </p:nvSpPr>
          <p:spPr bwMode="auto">
            <a:xfrm>
              <a:off x="1872" y="1026"/>
              <a:ext cx="0" cy="140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4" name="Line 39"/>
            <p:cNvSpPr>
              <a:spLocks noChangeShapeType="1"/>
            </p:cNvSpPr>
            <p:nvPr/>
          </p:nvSpPr>
          <p:spPr bwMode="auto">
            <a:xfrm>
              <a:off x="2160" y="1344"/>
              <a:ext cx="0" cy="108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03" name="Group 57"/>
          <p:cNvGrpSpPr>
            <a:grpSpLocks/>
          </p:cNvGrpSpPr>
          <p:nvPr/>
        </p:nvGrpSpPr>
        <p:grpSpPr bwMode="auto">
          <a:xfrm>
            <a:off x="1676400" y="4535488"/>
            <a:ext cx="5545138" cy="2017712"/>
            <a:chOff x="975" y="2137"/>
            <a:chExt cx="3493" cy="1271"/>
          </a:xfrm>
        </p:grpSpPr>
        <p:graphicFrame>
          <p:nvGraphicFramePr>
            <p:cNvPr id="28704" name="Object 58"/>
            <p:cNvGraphicFramePr>
              <a:graphicFrameLocks noChangeAspect="1"/>
            </p:cNvGraphicFramePr>
            <p:nvPr/>
          </p:nvGraphicFramePr>
          <p:xfrm>
            <a:off x="1151" y="2386"/>
            <a:ext cx="3218" cy="10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5" name="位图图像" r:id="rId3" imgW="3552381" imgH="1066667" progId="Paint.Picture">
                    <p:embed/>
                  </p:oleObj>
                </mc:Choice>
                <mc:Fallback>
                  <p:oleObj name="位图图像" r:id="rId3" imgW="3552381" imgH="1066667" progId="Paint.Picture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1" y="2386"/>
                          <a:ext cx="3218" cy="10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5" name="Rectangle 59"/>
            <p:cNvSpPr>
              <a:spLocks noChangeArrowheads="1"/>
            </p:cNvSpPr>
            <p:nvPr/>
          </p:nvSpPr>
          <p:spPr bwMode="auto">
            <a:xfrm>
              <a:off x="1292" y="2296"/>
              <a:ext cx="91" cy="68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706" name="Rectangle 60"/>
            <p:cNvSpPr>
              <a:spLocks noChangeArrowheads="1"/>
            </p:cNvSpPr>
            <p:nvPr/>
          </p:nvSpPr>
          <p:spPr bwMode="auto">
            <a:xfrm>
              <a:off x="4014" y="2341"/>
              <a:ext cx="91" cy="680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707" name="Text Box 61"/>
            <p:cNvSpPr txBox="1">
              <a:spLocks noChangeArrowheads="1"/>
            </p:cNvSpPr>
            <p:nvPr/>
          </p:nvSpPr>
          <p:spPr bwMode="auto">
            <a:xfrm>
              <a:off x="975" y="3014"/>
              <a:ext cx="7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</a:rPr>
                <a:t>反射镜</a:t>
              </a:r>
            </a:p>
          </p:txBody>
        </p:sp>
        <p:sp>
          <p:nvSpPr>
            <p:cNvPr id="28708" name="Text Box 62"/>
            <p:cNvSpPr txBox="1">
              <a:spLocks noChangeArrowheads="1"/>
            </p:cNvSpPr>
            <p:nvPr/>
          </p:nvSpPr>
          <p:spPr bwMode="auto">
            <a:xfrm>
              <a:off x="1474" y="2966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阳极</a:t>
              </a:r>
            </a:p>
          </p:txBody>
        </p:sp>
        <p:sp>
          <p:nvSpPr>
            <p:cNvPr id="28709" name="Text Box 63"/>
            <p:cNvSpPr txBox="1">
              <a:spLocks noChangeArrowheads="1"/>
            </p:cNvSpPr>
            <p:nvPr/>
          </p:nvSpPr>
          <p:spPr bwMode="auto">
            <a:xfrm>
              <a:off x="3600" y="2928"/>
              <a:ext cx="4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阴极</a:t>
              </a:r>
            </a:p>
          </p:txBody>
        </p:sp>
        <p:sp>
          <p:nvSpPr>
            <p:cNvPr id="28710" name="Text Box 64"/>
            <p:cNvSpPr txBox="1">
              <a:spLocks noChangeArrowheads="1"/>
            </p:cNvSpPr>
            <p:nvPr/>
          </p:nvSpPr>
          <p:spPr bwMode="auto">
            <a:xfrm>
              <a:off x="3198" y="2137"/>
              <a:ext cx="12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布儒斯特窗</a:t>
              </a:r>
            </a:p>
          </p:txBody>
        </p:sp>
        <p:sp>
          <p:nvSpPr>
            <p:cNvPr id="28711" name="Line 65"/>
            <p:cNvSpPr>
              <a:spLocks noChangeShapeType="1"/>
            </p:cNvSpPr>
            <p:nvPr/>
          </p:nvSpPr>
          <p:spPr bwMode="auto">
            <a:xfrm flipH="1" flipV="1">
              <a:off x="2381" y="2808"/>
              <a:ext cx="91" cy="40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2" name="Text Box 66"/>
            <p:cNvSpPr txBox="1">
              <a:spLocks noChangeArrowheads="1"/>
            </p:cNvSpPr>
            <p:nvPr/>
          </p:nvSpPr>
          <p:spPr bwMode="auto">
            <a:xfrm>
              <a:off x="2221" y="3158"/>
              <a:ext cx="104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000" b="1">
                  <a:solidFill>
                    <a:srgbClr val="FF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毛细管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7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397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397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97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7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97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9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5" grpId="0" animBg="1" autoUpdateAnimBg="0"/>
      <p:bldP spid="397334" grpId="0" animBg="1"/>
      <p:bldP spid="397338" grpId="0" animBg="1"/>
      <p:bldP spid="397343" grpId="0" animBg="1"/>
      <p:bldP spid="397344" grpId="0" animBg="1"/>
      <p:bldP spid="397345" grpId="0" animBg="1"/>
      <p:bldP spid="397346" grpId="0" autoUpdateAnimBg="0"/>
      <p:bldP spid="397347" grpId="0" autoUpdateAnimBg="0"/>
      <p:bldP spid="39734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990600" y="1276350"/>
            <a:ext cx="7543800" cy="44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35000"/>
              </a:spcBef>
              <a:defRPr/>
            </a:pPr>
            <a:r>
              <a:rPr kumimoji="1"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(1) 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工作物质在激励能源激励下实现粒子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defRPr/>
            </a:pP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     数反转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defRPr/>
            </a:pPr>
            <a:r>
              <a:rPr kumimoji="1"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(2) 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由自发辐射产生的少数沿腔轴方向传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defRPr/>
            </a:pP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     播的光子在工作物质中引起受激辐射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defRPr/>
            </a:pPr>
            <a:r>
              <a:rPr kumimoji="1"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(3) 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光学谐振腔使受激辐射的光子在腔内</a:t>
            </a:r>
          </a:p>
          <a:p>
            <a:pPr eaLnBrk="1" hangingPunct="1">
              <a:lnSpc>
                <a:spcPct val="120000"/>
              </a:lnSpc>
              <a:spcBef>
                <a:spcPct val="35000"/>
              </a:spcBef>
              <a:defRPr/>
            </a:pP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Monotype Sorts" pitchFamily="2" charset="2"/>
              </a:rPr>
              <a:t>     往返振荡，不断得到放大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激光形成过程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Text Box 2"/>
          <p:cNvSpPr txBox="1">
            <a:spLocks noChangeArrowheads="1"/>
          </p:cNvSpPr>
          <p:nvPr/>
        </p:nvSpPr>
        <p:spPr bwMode="auto">
          <a:xfrm>
            <a:off x="1219200" y="3502025"/>
            <a:ext cx="62484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(1)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要有适当的激光工作物质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(2)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要有外界激励源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(3)</a:t>
            </a:r>
            <a:r>
              <a:rPr kumimoji="1" lang="en-US" altLang="zh-CN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要有激光谐振腔</a:t>
            </a:r>
          </a:p>
        </p:txBody>
      </p:sp>
      <p:sp>
        <p:nvSpPr>
          <p:cNvPr id="428035" name="Text Box 3"/>
          <p:cNvSpPr txBox="1">
            <a:spLocks noChangeArrowheads="1"/>
          </p:cNvSpPr>
          <p:nvPr/>
        </p:nvSpPr>
        <p:spPr bwMode="auto">
          <a:xfrm>
            <a:off x="1143000" y="2209800"/>
            <a:ext cx="441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3600" b="1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激光形成的基本条件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激光形成原理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光子的基本性质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光子的相干性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u="sng" smtClean="0">
                <a:solidFill>
                  <a:srgbClr val="FF0000"/>
                </a:solidFill>
                <a:ea typeface="宋体" panose="02010600030101010101" pitchFamily="2" charset="-122"/>
              </a:rPr>
              <a:t>激光的模式与性质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激光束的传输与透镜变换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激光器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5791200"/>
          </a:xfrm>
          <a:solidFill>
            <a:schemeClr val="bg1"/>
          </a:solidFill>
        </p:spPr>
        <p:txBody>
          <a:bodyPr/>
          <a:lstStyle/>
          <a:p>
            <a:pPr marL="2160000" eaLnBrk="1" hangingPunct="1">
              <a:lnSpc>
                <a:spcPct val="150000"/>
              </a:lnSpc>
              <a:spcBef>
                <a:spcPts val="3000"/>
              </a:spcBef>
            </a:pPr>
            <a:r>
              <a:rPr lang="zh-CN" altLang="en-US" sz="3200" dirty="0" smtClean="0">
                <a:ea typeface="宋体" panose="02010600030101010101" pitchFamily="2" charset="-122"/>
              </a:rPr>
              <a:t>光子的基本性质</a:t>
            </a:r>
          </a:p>
          <a:p>
            <a:pPr marL="2160000" eaLnBrk="1" hangingPunct="1">
              <a:lnSpc>
                <a:spcPct val="150000"/>
              </a:lnSpc>
            </a:pPr>
            <a:r>
              <a:rPr lang="zh-CN" altLang="en-US" sz="3200" dirty="0" smtClean="0">
                <a:ea typeface="宋体" panose="02010600030101010101" pitchFamily="2" charset="-122"/>
              </a:rPr>
              <a:t>光子的相干性</a:t>
            </a:r>
          </a:p>
          <a:p>
            <a:pPr marL="2160000" eaLnBrk="1" hangingPunct="1">
              <a:lnSpc>
                <a:spcPct val="150000"/>
              </a:lnSpc>
            </a:pPr>
            <a:r>
              <a:rPr lang="zh-CN" altLang="en-US" sz="3200" dirty="0" smtClean="0">
                <a:ea typeface="宋体" panose="02010600030101010101" pitchFamily="2" charset="-122"/>
              </a:rPr>
              <a:t>光与物质作用的三种基本过程</a:t>
            </a:r>
          </a:p>
          <a:p>
            <a:pPr marL="2160000" eaLnBrk="1" hangingPunct="1">
              <a:lnSpc>
                <a:spcPct val="150000"/>
              </a:lnSpc>
            </a:pPr>
            <a:r>
              <a:rPr lang="zh-CN" altLang="en-US" sz="3200" dirty="0" smtClean="0">
                <a:ea typeface="宋体" panose="02010600030101010101" pitchFamily="2" charset="-122"/>
              </a:rPr>
              <a:t>激光的形成原理</a:t>
            </a:r>
          </a:p>
          <a:p>
            <a:pPr marL="2160000" eaLnBrk="1" hangingPunct="1">
              <a:lnSpc>
                <a:spcPct val="150000"/>
              </a:lnSpc>
            </a:pPr>
            <a:r>
              <a:rPr lang="zh-CN" altLang="en-US" sz="3200" dirty="0" smtClean="0">
                <a:ea typeface="宋体" panose="02010600030101010101" pitchFamily="2" charset="-122"/>
              </a:rPr>
              <a:t>激光的模式与性质</a:t>
            </a:r>
          </a:p>
          <a:p>
            <a:pPr marL="2160000" eaLnBrk="1" hangingPunct="1">
              <a:lnSpc>
                <a:spcPct val="150000"/>
              </a:lnSpc>
            </a:pPr>
            <a:r>
              <a:rPr lang="zh-CN" altLang="en-US" sz="3200" dirty="0" smtClean="0">
                <a:ea typeface="宋体" panose="02010600030101010101" pitchFamily="2" charset="-122"/>
              </a:rPr>
              <a:t>激光束的传输与透镜变换</a:t>
            </a:r>
          </a:p>
          <a:p>
            <a:pPr marL="2160000" eaLnBrk="1" hangingPunct="1">
              <a:lnSpc>
                <a:spcPct val="150000"/>
              </a:lnSpc>
            </a:pPr>
            <a:r>
              <a:rPr lang="zh-CN" altLang="en-US" sz="3200" dirty="0" smtClean="0">
                <a:ea typeface="宋体" panose="02010600030101010101" pitchFamily="2" charset="-122"/>
              </a:rPr>
              <a:t>激光器</a:t>
            </a:r>
            <a:endParaRPr lang="en-US" altLang="zh-CN" sz="32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Text Box 2"/>
          <p:cNvSpPr txBox="1">
            <a:spLocks noChangeArrowheads="1"/>
          </p:cNvSpPr>
          <p:nvPr/>
        </p:nvSpPr>
        <p:spPr bwMode="auto">
          <a:xfrm>
            <a:off x="838200" y="3159125"/>
            <a:ext cx="80010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振荡模式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是指能够在谐振腔内存在的稳定的光波基本形式，用</a:t>
            </a:r>
            <a:r>
              <a:rPr kumimoji="1"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TEM</a:t>
            </a:r>
            <a:r>
              <a:rPr kumimoji="1" lang="en-US" altLang="zh-CN" sz="3200" b="1" baseline="-10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mnq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表示。</a:t>
            </a:r>
          </a:p>
        </p:txBody>
      </p:sp>
      <p:sp>
        <p:nvSpPr>
          <p:cNvPr id="380931" name="Text Box 3"/>
          <p:cNvSpPr txBox="1">
            <a:spLocks noChangeArrowheads="1"/>
          </p:cNvSpPr>
          <p:nvPr/>
        </p:nvSpPr>
        <p:spPr bwMode="auto">
          <a:xfrm>
            <a:off x="838200" y="4349750"/>
            <a:ext cx="7696200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15000"/>
              </a:lnSpc>
              <a:spcBef>
                <a:spcPct val="50000"/>
              </a:spcBef>
              <a:defRPr/>
            </a:pPr>
            <a:r>
              <a:rPr kumimoji="1" lang="zh-CN" alt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kumimoji="1" lang="en-US" altLang="zh-CN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表征该模式在垂直于腔轴内形成驻波的节点数</a:t>
            </a:r>
            <a:r>
              <a:rPr kumimoji="1"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称</a:t>
            </a:r>
            <a:r>
              <a:rPr kumimoji="1"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横模数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zh-CN" altLang="en-US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0932" name="Text Box 4"/>
          <p:cNvSpPr txBox="1">
            <a:spLocks noChangeArrowheads="1"/>
          </p:cNvSpPr>
          <p:nvPr/>
        </p:nvSpPr>
        <p:spPr bwMode="auto">
          <a:xfrm>
            <a:off x="838200" y="5521325"/>
            <a:ext cx="78486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1" lang="zh-CN" alt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en-US" altLang="zh-CN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表示该模式在包含光腔轴的平面内形成的节点数，称</a:t>
            </a:r>
            <a:r>
              <a:rPr kumimoji="1" lang="zh-CN" altLang="en-US" sz="3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纵模数</a:t>
            </a:r>
            <a:r>
              <a:rPr kumimoji="1"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zh-CN" altLang="en-US" sz="3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3" name="Rectangle 7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激光的模式</a:t>
            </a:r>
          </a:p>
        </p:txBody>
      </p:sp>
      <p:grpSp>
        <p:nvGrpSpPr>
          <p:cNvPr id="32774" name="Group 32"/>
          <p:cNvGrpSpPr>
            <a:grpSpLocks/>
          </p:cNvGrpSpPr>
          <p:nvPr/>
        </p:nvGrpSpPr>
        <p:grpSpPr bwMode="auto">
          <a:xfrm>
            <a:off x="1447800" y="1036638"/>
            <a:ext cx="6019800" cy="1935162"/>
            <a:chOff x="912" y="624"/>
            <a:chExt cx="3792" cy="1219"/>
          </a:xfrm>
        </p:grpSpPr>
        <p:sp>
          <p:nvSpPr>
            <p:cNvPr id="380947" name="Text Box 19"/>
            <p:cNvSpPr txBox="1">
              <a:spLocks noChangeArrowheads="1"/>
            </p:cNvSpPr>
            <p:nvPr/>
          </p:nvSpPr>
          <p:spPr bwMode="auto">
            <a:xfrm>
              <a:off x="2191" y="1344"/>
              <a:ext cx="10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工作物质</a:t>
              </a:r>
              <a:endParaRPr kumimoji="1"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2776" name="Group 11"/>
            <p:cNvGrpSpPr>
              <a:grpSpLocks/>
            </p:cNvGrpSpPr>
            <p:nvPr/>
          </p:nvGrpSpPr>
          <p:grpSpPr bwMode="auto">
            <a:xfrm>
              <a:off x="912" y="624"/>
              <a:ext cx="3630" cy="1219"/>
              <a:chOff x="912" y="672"/>
              <a:chExt cx="3630" cy="1219"/>
            </a:xfrm>
          </p:grpSpPr>
          <p:pic>
            <p:nvPicPr>
              <p:cNvPr id="32783" name="Picture 12" descr="1 copy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" y="1029"/>
                <a:ext cx="3630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784" name="Group 13"/>
              <p:cNvGrpSpPr>
                <a:grpSpLocks/>
              </p:cNvGrpSpPr>
              <p:nvPr/>
            </p:nvGrpSpPr>
            <p:grpSpPr bwMode="auto">
              <a:xfrm>
                <a:off x="1339" y="672"/>
                <a:ext cx="2749" cy="507"/>
                <a:chOff x="1339" y="672"/>
                <a:chExt cx="2749" cy="507"/>
              </a:xfrm>
            </p:grpSpPr>
            <p:sp>
              <p:nvSpPr>
                <p:cNvPr id="3278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191" y="672"/>
                  <a:ext cx="1045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kumimoji="1" lang="zh-CN" altLang="en-US" sz="3600" b="1">
                      <a:latin typeface="Times New Roman" panose="02020603050405020304" pitchFamily="18" charset="0"/>
                      <a:ea typeface="楷体_GB2312" pitchFamily="49" charset="-122"/>
                    </a:rPr>
                    <a:t>谐振腔</a:t>
                  </a:r>
                  <a:endParaRPr kumimoji="1" lang="zh-CN" altLang="en-US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2786" name="Line 15"/>
                <p:cNvSpPr>
                  <a:spLocks noChangeShapeType="1"/>
                </p:cNvSpPr>
                <p:nvPr/>
              </p:nvSpPr>
              <p:spPr bwMode="auto">
                <a:xfrm>
                  <a:off x="1860" y="916"/>
                  <a:ext cx="38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787" name="Line 16"/>
                <p:cNvSpPr>
                  <a:spLocks noChangeShapeType="1"/>
                </p:cNvSpPr>
                <p:nvPr/>
              </p:nvSpPr>
              <p:spPr bwMode="auto">
                <a:xfrm>
                  <a:off x="3187" y="916"/>
                  <a:ext cx="38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788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339" y="916"/>
                  <a:ext cx="521" cy="26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789" name="Line 18"/>
                <p:cNvSpPr>
                  <a:spLocks noChangeShapeType="1"/>
                </p:cNvSpPr>
                <p:nvPr/>
              </p:nvSpPr>
              <p:spPr bwMode="auto">
                <a:xfrm>
                  <a:off x="3567" y="916"/>
                  <a:ext cx="521" cy="26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777" name="Group 20"/>
            <p:cNvGrpSpPr>
              <a:grpSpLocks/>
            </p:cNvGrpSpPr>
            <p:nvPr/>
          </p:nvGrpSpPr>
          <p:grpSpPr bwMode="auto">
            <a:xfrm>
              <a:off x="2050" y="944"/>
              <a:ext cx="2085" cy="383"/>
              <a:chOff x="2050" y="992"/>
              <a:chExt cx="2085" cy="383"/>
            </a:xfrm>
          </p:grpSpPr>
          <p:sp>
            <p:nvSpPr>
              <p:cNvPr id="32781" name="Line 21"/>
              <p:cNvSpPr>
                <a:spLocks noChangeShapeType="1"/>
              </p:cNvSpPr>
              <p:nvPr/>
            </p:nvSpPr>
            <p:spPr bwMode="auto">
              <a:xfrm flipV="1">
                <a:off x="2050" y="1257"/>
                <a:ext cx="2085" cy="11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782" name="Line 22"/>
              <p:cNvSpPr>
                <a:spLocks noChangeShapeType="1"/>
              </p:cNvSpPr>
              <p:nvPr/>
            </p:nvSpPr>
            <p:spPr bwMode="auto">
              <a:xfrm flipH="1" flipV="1">
                <a:off x="3235" y="992"/>
                <a:ext cx="900" cy="26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2778" name="Group 23"/>
            <p:cNvGrpSpPr>
              <a:grpSpLocks/>
            </p:cNvGrpSpPr>
            <p:nvPr/>
          </p:nvGrpSpPr>
          <p:grpSpPr bwMode="auto">
            <a:xfrm>
              <a:off x="1244" y="1386"/>
              <a:ext cx="3460" cy="0"/>
              <a:chOff x="1244" y="1434"/>
              <a:chExt cx="3460" cy="0"/>
            </a:xfrm>
          </p:grpSpPr>
          <p:sp>
            <p:nvSpPr>
              <p:cNvPr id="32779" name="Line 24"/>
              <p:cNvSpPr>
                <a:spLocks noChangeShapeType="1"/>
              </p:cNvSpPr>
              <p:nvPr/>
            </p:nvSpPr>
            <p:spPr bwMode="auto">
              <a:xfrm>
                <a:off x="1244" y="1434"/>
                <a:ext cx="2939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780" name="Line 25"/>
              <p:cNvSpPr>
                <a:spLocks noChangeShapeType="1"/>
              </p:cNvSpPr>
              <p:nvPr/>
            </p:nvSpPr>
            <p:spPr bwMode="auto">
              <a:xfrm>
                <a:off x="4135" y="1434"/>
                <a:ext cx="569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0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0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0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0" grpId="0"/>
      <p:bldP spid="380931" grpId="0"/>
      <p:bldP spid="3809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纵模</a:t>
            </a:r>
          </a:p>
        </p:txBody>
      </p:sp>
      <p:pic>
        <p:nvPicPr>
          <p:cNvPr id="33795" name="Picture 4" descr="纵模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0" b="32776"/>
          <a:stretch>
            <a:fillRect/>
          </a:stretch>
        </p:blipFill>
        <p:spPr bwMode="auto">
          <a:xfrm>
            <a:off x="1092200" y="1554163"/>
            <a:ext cx="70612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纵模</a:t>
            </a:r>
          </a:p>
        </p:txBody>
      </p:sp>
      <p:grpSp>
        <p:nvGrpSpPr>
          <p:cNvPr id="445474" name="Group 34"/>
          <p:cNvGrpSpPr>
            <a:grpSpLocks/>
          </p:cNvGrpSpPr>
          <p:nvPr/>
        </p:nvGrpSpPr>
        <p:grpSpPr bwMode="auto">
          <a:xfrm>
            <a:off x="1570038" y="3465513"/>
            <a:ext cx="5135562" cy="3316287"/>
            <a:chOff x="989" y="2183"/>
            <a:chExt cx="3235" cy="2089"/>
          </a:xfrm>
        </p:grpSpPr>
        <p:graphicFrame>
          <p:nvGraphicFramePr>
            <p:cNvPr id="34848" name="Object 3"/>
            <p:cNvGraphicFramePr>
              <a:graphicFrameLocks noChangeAspect="1"/>
            </p:cNvGraphicFramePr>
            <p:nvPr/>
          </p:nvGraphicFramePr>
          <p:xfrm>
            <a:off x="2676" y="3969"/>
            <a:ext cx="240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63" name="Equation" r:id="rId3" imgW="126835" imgH="139518" progId="Equation.DSMT4">
                    <p:embed/>
                  </p:oleObj>
                </mc:Choice>
                <mc:Fallback>
                  <p:oleObj name="Equation" r:id="rId3" imgW="126835" imgH="139518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" y="3969"/>
                          <a:ext cx="240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9" name="Object 4"/>
            <p:cNvGraphicFramePr>
              <a:graphicFrameLocks noChangeAspect="1"/>
            </p:cNvGraphicFramePr>
            <p:nvPr/>
          </p:nvGraphicFramePr>
          <p:xfrm>
            <a:off x="989" y="2183"/>
            <a:ext cx="30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64" name="Equation" r:id="rId5" imgW="266469" imgH="203024" progId="Equation.DSMT4">
                    <p:embed/>
                  </p:oleObj>
                </mc:Choice>
                <mc:Fallback>
                  <p:oleObj name="Equation" r:id="rId5" imgW="266469" imgH="203024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9" y="2183"/>
                          <a:ext cx="30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4850" name="Picture 5" descr="激光选频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" y="2209"/>
              <a:ext cx="2926" cy="1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20" name="Group 33"/>
          <p:cNvGrpSpPr>
            <a:grpSpLocks/>
          </p:cNvGrpSpPr>
          <p:nvPr/>
        </p:nvGrpSpPr>
        <p:grpSpPr bwMode="auto">
          <a:xfrm>
            <a:off x="838200" y="990600"/>
            <a:ext cx="7391400" cy="2438400"/>
            <a:chOff x="96" y="816"/>
            <a:chExt cx="4656" cy="1536"/>
          </a:xfrm>
        </p:grpSpPr>
        <p:pic>
          <p:nvPicPr>
            <p:cNvPr id="34823" name="Picture 8" descr="xk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1090"/>
              <a:ext cx="2400" cy="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24" name="Group 9"/>
            <p:cNvGrpSpPr>
              <a:grpSpLocks/>
            </p:cNvGrpSpPr>
            <p:nvPr/>
          </p:nvGrpSpPr>
          <p:grpSpPr bwMode="auto">
            <a:xfrm>
              <a:off x="96" y="1104"/>
              <a:ext cx="1680" cy="1180"/>
              <a:chOff x="240" y="1488"/>
              <a:chExt cx="1680" cy="1180"/>
            </a:xfrm>
          </p:grpSpPr>
          <p:sp>
            <p:nvSpPr>
              <p:cNvPr id="34826" name="Rectangle 10"/>
              <p:cNvSpPr>
                <a:spLocks noChangeArrowheads="1"/>
              </p:cNvSpPr>
              <p:nvPr/>
            </p:nvSpPr>
            <p:spPr bwMode="auto">
              <a:xfrm>
                <a:off x="240" y="1488"/>
                <a:ext cx="1680" cy="11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4827" name="Group 11"/>
              <p:cNvGrpSpPr>
                <a:grpSpLocks/>
              </p:cNvGrpSpPr>
              <p:nvPr/>
            </p:nvGrpSpPr>
            <p:grpSpPr bwMode="auto">
              <a:xfrm>
                <a:off x="734" y="1832"/>
                <a:ext cx="939" cy="328"/>
                <a:chOff x="4176" y="1984"/>
                <a:chExt cx="912" cy="320"/>
              </a:xfrm>
            </p:grpSpPr>
            <p:sp>
              <p:nvSpPr>
                <p:cNvPr id="34846" name="Freeform 12"/>
                <p:cNvSpPr>
                  <a:spLocks/>
                </p:cNvSpPr>
                <p:nvPr/>
              </p:nvSpPr>
              <p:spPr bwMode="auto">
                <a:xfrm>
                  <a:off x="4176" y="2145"/>
                  <a:ext cx="532" cy="139"/>
                </a:xfrm>
                <a:custGeom>
                  <a:avLst/>
                  <a:gdLst>
                    <a:gd name="T0" fmla="*/ 0 w 532"/>
                    <a:gd name="T1" fmla="*/ 88 h 139"/>
                    <a:gd name="T2" fmla="*/ 32 w 532"/>
                    <a:gd name="T3" fmla="*/ 8 h 139"/>
                    <a:gd name="T4" fmla="*/ 112 w 532"/>
                    <a:gd name="T5" fmla="*/ 138 h 139"/>
                    <a:gd name="T6" fmla="*/ 178 w 532"/>
                    <a:gd name="T7" fmla="*/ 4 h 139"/>
                    <a:gd name="T8" fmla="*/ 236 w 532"/>
                    <a:gd name="T9" fmla="*/ 130 h 139"/>
                    <a:gd name="T10" fmla="*/ 296 w 532"/>
                    <a:gd name="T11" fmla="*/ 59 h 139"/>
                    <a:gd name="T12" fmla="*/ 318 w 532"/>
                    <a:gd name="T13" fmla="*/ 56 h 139"/>
                    <a:gd name="T14" fmla="*/ 391 w 532"/>
                    <a:gd name="T15" fmla="*/ 59 h 139"/>
                    <a:gd name="T16" fmla="*/ 532 w 532"/>
                    <a:gd name="T17" fmla="*/ 50 h 13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2" h="139">
                      <a:moveTo>
                        <a:pt x="0" y="88"/>
                      </a:moveTo>
                      <a:cubicBezTo>
                        <a:pt x="5" y="75"/>
                        <a:pt x="13" y="0"/>
                        <a:pt x="32" y="8"/>
                      </a:cubicBezTo>
                      <a:cubicBezTo>
                        <a:pt x="51" y="16"/>
                        <a:pt x="88" y="139"/>
                        <a:pt x="112" y="138"/>
                      </a:cubicBezTo>
                      <a:cubicBezTo>
                        <a:pt x="136" y="137"/>
                        <a:pt x="157" y="5"/>
                        <a:pt x="178" y="4"/>
                      </a:cubicBezTo>
                      <a:cubicBezTo>
                        <a:pt x="199" y="3"/>
                        <a:pt x="216" y="121"/>
                        <a:pt x="236" y="130"/>
                      </a:cubicBezTo>
                      <a:cubicBezTo>
                        <a:pt x="256" y="139"/>
                        <a:pt x="283" y="71"/>
                        <a:pt x="296" y="59"/>
                      </a:cubicBezTo>
                      <a:cubicBezTo>
                        <a:pt x="310" y="47"/>
                        <a:pt x="303" y="56"/>
                        <a:pt x="318" y="56"/>
                      </a:cubicBezTo>
                      <a:cubicBezTo>
                        <a:pt x="334" y="56"/>
                        <a:pt x="355" y="60"/>
                        <a:pt x="391" y="59"/>
                      </a:cubicBezTo>
                      <a:cubicBezTo>
                        <a:pt x="426" y="58"/>
                        <a:pt x="503" y="52"/>
                        <a:pt x="532" y="50"/>
                      </a:cubicBezTo>
                    </a:path>
                  </a:pathLst>
                </a:custGeom>
                <a:noFill/>
                <a:ln w="34925" cmpd="sng">
                  <a:solidFill>
                    <a:srgbClr val="A600A6"/>
                  </a:solidFill>
                  <a:round/>
                  <a:headEnd type="none" w="med" len="med"/>
                  <a:tailEnd type="triangl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4847" name="Object 13"/>
                <p:cNvGraphicFramePr>
                  <a:graphicFrameLocks noChangeAspect="1"/>
                </p:cNvGraphicFramePr>
                <p:nvPr/>
              </p:nvGraphicFramePr>
              <p:xfrm>
                <a:off x="4683" y="1984"/>
                <a:ext cx="405" cy="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4965" name="Equation" r:id="rId9" imgW="241195" imgH="190417" progId="Equation.3">
                        <p:embed/>
                      </p:oleObj>
                    </mc:Choice>
                    <mc:Fallback>
                      <p:oleObj name="Equation" r:id="rId9" imgW="241195" imgH="190417" progId="Equation.3">
                        <p:embed/>
                        <p:pic>
                          <p:nvPicPr>
                            <p:cNvPr id="0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83" y="1984"/>
                              <a:ext cx="405" cy="3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4828" name="Line 14"/>
              <p:cNvSpPr>
                <a:spLocks noChangeShapeType="1"/>
              </p:cNvSpPr>
              <p:nvPr/>
            </p:nvSpPr>
            <p:spPr bwMode="auto">
              <a:xfrm>
                <a:off x="596" y="1662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29" name="Line 15"/>
              <p:cNvSpPr>
                <a:spLocks noChangeShapeType="1"/>
              </p:cNvSpPr>
              <p:nvPr/>
            </p:nvSpPr>
            <p:spPr bwMode="auto">
              <a:xfrm>
                <a:off x="596" y="2422"/>
                <a:ext cx="1235" cy="0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34830" name="Object 16"/>
              <p:cNvGraphicFramePr>
                <a:graphicFrameLocks noChangeAspect="1"/>
              </p:cNvGraphicFramePr>
              <p:nvPr/>
            </p:nvGraphicFramePr>
            <p:xfrm>
              <a:off x="240" y="2252"/>
              <a:ext cx="329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66" name="Equation" r:id="rId11" imgW="190500" imgH="228600" progId="Equation.3">
                      <p:embed/>
                    </p:oleObj>
                  </mc:Choice>
                  <mc:Fallback>
                    <p:oleObj name="Equation" r:id="rId11" imgW="190500" imgH="22860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0" y="2252"/>
                            <a:ext cx="329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31" name="Object 17"/>
              <p:cNvGraphicFramePr>
                <a:graphicFrameLocks noChangeAspect="1"/>
              </p:cNvGraphicFramePr>
              <p:nvPr/>
            </p:nvGraphicFramePr>
            <p:xfrm>
              <a:off x="240" y="1523"/>
              <a:ext cx="374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67" name="Equation" r:id="rId13" imgW="215806" imgH="228501" progId="Equation.3">
                      <p:embed/>
                    </p:oleObj>
                  </mc:Choice>
                  <mc:Fallback>
                    <p:oleObj name="Equation" r:id="rId13" imgW="215806" imgH="228501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0" y="1523"/>
                            <a:ext cx="374" cy="3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2" name="Oval 18"/>
              <p:cNvSpPr>
                <a:spLocks noChangeAspect="1" noChangeArrowheads="1"/>
              </p:cNvSpPr>
              <p:nvPr/>
            </p:nvSpPr>
            <p:spPr bwMode="auto">
              <a:xfrm>
                <a:off x="1008" y="2387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3" name="Oval 19"/>
              <p:cNvSpPr>
                <a:spLocks noChangeAspect="1" noChangeArrowheads="1"/>
              </p:cNvSpPr>
              <p:nvPr/>
            </p:nvSpPr>
            <p:spPr bwMode="auto">
              <a:xfrm>
                <a:off x="1267" y="2387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4" name="Oval 20"/>
              <p:cNvSpPr>
                <a:spLocks noChangeAspect="1" noChangeArrowheads="1"/>
              </p:cNvSpPr>
              <p:nvPr/>
            </p:nvSpPr>
            <p:spPr bwMode="auto">
              <a:xfrm>
                <a:off x="640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5" name="Oval 21"/>
              <p:cNvSpPr>
                <a:spLocks noChangeAspect="1" noChangeArrowheads="1"/>
              </p:cNvSpPr>
              <p:nvPr/>
            </p:nvSpPr>
            <p:spPr bwMode="auto">
              <a:xfrm>
                <a:off x="728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6" name="Oval 22"/>
              <p:cNvSpPr>
                <a:spLocks noChangeAspect="1" noChangeArrowheads="1"/>
              </p:cNvSpPr>
              <p:nvPr/>
            </p:nvSpPr>
            <p:spPr bwMode="auto">
              <a:xfrm>
                <a:off x="819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7" name="Oval 23"/>
              <p:cNvSpPr>
                <a:spLocks noChangeAspect="1" noChangeArrowheads="1"/>
              </p:cNvSpPr>
              <p:nvPr/>
            </p:nvSpPr>
            <p:spPr bwMode="auto">
              <a:xfrm>
                <a:off x="912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8" name="Oval 24"/>
              <p:cNvSpPr>
                <a:spLocks noChangeAspect="1" noChangeArrowheads="1"/>
              </p:cNvSpPr>
              <p:nvPr/>
            </p:nvSpPr>
            <p:spPr bwMode="auto">
              <a:xfrm>
                <a:off x="1008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39" name="Oval 25"/>
              <p:cNvSpPr>
                <a:spLocks noChangeAspect="1" noChangeArrowheads="1"/>
              </p:cNvSpPr>
              <p:nvPr/>
            </p:nvSpPr>
            <p:spPr bwMode="auto">
              <a:xfrm>
                <a:off x="1104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0" name="Oval 26"/>
              <p:cNvSpPr>
                <a:spLocks noChangeAspect="1" noChangeArrowheads="1"/>
              </p:cNvSpPr>
              <p:nvPr/>
            </p:nvSpPr>
            <p:spPr bwMode="auto">
              <a:xfrm>
                <a:off x="1200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1" name="Oval 27"/>
              <p:cNvSpPr>
                <a:spLocks noChangeAspect="1" noChangeArrowheads="1"/>
              </p:cNvSpPr>
              <p:nvPr/>
            </p:nvSpPr>
            <p:spPr bwMode="auto">
              <a:xfrm>
                <a:off x="1299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2" name="Oval 28"/>
              <p:cNvSpPr>
                <a:spLocks noChangeAspect="1" noChangeArrowheads="1"/>
              </p:cNvSpPr>
              <p:nvPr/>
            </p:nvSpPr>
            <p:spPr bwMode="auto">
              <a:xfrm>
                <a:off x="1395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3" name="Oval 29"/>
              <p:cNvSpPr>
                <a:spLocks noChangeAspect="1" noChangeArrowheads="1"/>
              </p:cNvSpPr>
              <p:nvPr/>
            </p:nvSpPr>
            <p:spPr bwMode="auto">
              <a:xfrm>
                <a:off x="1499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4" name="Oval 30"/>
              <p:cNvSpPr>
                <a:spLocks noChangeAspect="1" noChangeArrowheads="1"/>
              </p:cNvSpPr>
              <p:nvPr/>
            </p:nvSpPr>
            <p:spPr bwMode="auto">
              <a:xfrm>
                <a:off x="1592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5" name="Oval 31"/>
              <p:cNvSpPr>
                <a:spLocks noChangeAspect="1" noChangeArrowheads="1"/>
              </p:cNvSpPr>
              <p:nvPr/>
            </p:nvSpPr>
            <p:spPr bwMode="auto">
              <a:xfrm>
                <a:off x="1683" y="1621"/>
                <a:ext cx="77" cy="7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4825" name="Text Box 32"/>
            <p:cNvSpPr txBox="1">
              <a:spLocks noChangeArrowheads="1"/>
            </p:cNvSpPr>
            <p:nvPr/>
          </p:nvSpPr>
          <p:spPr bwMode="auto">
            <a:xfrm>
              <a:off x="3052" y="816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增益曲线</a:t>
              </a:r>
            </a:p>
          </p:txBody>
        </p:sp>
      </p:grpSp>
      <p:graphicFrame>
        <p:nvGraphicFramePr>
          <p:cNvPr id="34821" name="Object 35"/>
          <p:cNvGraphicFramePr>
            <a:graphicFrameLocks noGrp="1" noChangeAspect="1"/>
          </p:cNvGraphicFramePr>
          <p:nvPr>
            <p:ph sz="half" idx="1"/>
          </p:nvPr>
        </p:nvGraphicFramePr>
        <p:xfrm>
          <a:off x="4038600" y="1295400"/>
          <a:ext cx="3857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8" name="Equation" r:id="rId15" imgW="139579" imgH="164957" progId="Equation.DSMT4">
                  <p:embed/>
                </p:oleObj>
              </mc:Choice>
              <mc:Fallback>
                <p:oleObj name="Equation" r:id="rId15" imgW="139579" imgH="164957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295400"/>
                        <a:ext cx="3857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39"/>
          <p:cNvGraphicFramePr>
            <a:graphicFrameLocks noChangeAspect="1"/>
          </p:cNvGraphicFramePr>
          <p:nvPr/>
        </p:nvGraphicFramePr>
        <p:xfrm>
          <a:off x="7256463" y="3387725"/>
          <a:ext cx="3508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9" name="Equation" r:id="rId17" imgW="126835" imgH="139518" progId="Equation.DSMT4">
                  <p:embed/>
                </p:oleObj>
              </mc:Choice>
              <mc:Fallback>
                <p:oleObj name="Equation" r:id="rId17" imgW="126835" imgH="139518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6463" y="3387725"/>
                        <a:ext cx="350837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2590800" y="990600"/>
            <a:ext cx="4953000" cy="2895600"/>
            <a:chOff x="1680" y="384"/>
            <a:chExt cx="3120" cy="1824"/>
          </a:xfrm>
        </p:grpSpPr>
        <p:grpSp>
          <p:nvGrpSpPr>
            <p:cNvPr id="35892" name="Group 3"/>
            <p:cNvGrpSpPr>
              <a:grpSpLocks/>
            </p:cNvGrpSpPr>
            <p:nvPr/>
          </p:nvGrpSpPr>
          <p:grpSpPr bwMode="auto">
            <a:xfrm>
              <a:off x="1680" y="384"/>
              <a:ext cx="2036" cy="1824"/>
              <a:chOff x="3120" y="1344"/>
              <a:chExt cx="2036" cy="1824"/>
            </a:xfrm>
          </p:grpSpPr>
          <p:grpSp>
            <p:nvGrpSpPr>
              <p:cNvPr id="35894" name="Group 4"/>
              <p:cNvGrpSpPr>
                <a:grpSpLocks/>
              </p:cNvGrpSpPr>
              <p:nvPr/>
            </p:nvGrpSpPr>
            <p:grpSpPr bwMode="auto">
              <a:xfrm>
                <a:off x="3120" y="1344"/>
                <a:ext cx="1113" cy="768"/>
                <a:chOff x="2976" y="1536"/>
                <a:chExt cx="1113" cy="768"/>
              </a:xfrm>
            </p:grpSpPr>
            <p:sp>
              <p:nvSpPr>
                <p:cNvPr id="3590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504" y="1536"/>
                  <a:ext cx="178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000" b="1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endPara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35904" name="Group 6"/>
                <p:cNvGrpSpPr>
                  <a:grpSpLocks/>
                </p:cNvGrpSpPr>
                <p:nvPr/>
              </p:nvGrpSpPr>
              <p:grpSpPr bwMode="auto">
                <a:xfrm>
                  <a:off x="2976" y="1680"/>
                  <a:ext cx="1113" cy="624"/>
                  <a:chOff x="3024" y="1728"/>
                  <a:chExt cx="1113" cy="624"/>
                </a:xfrm>
              </p:grpSpPr>
              <p:grpSp>
                <p:nvGrpSpPr>
                  <p:cNvPr id="35905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3024" y="1728"/>
                    <a:ext cx="912" cy="624"/>
                    <a:chOff x="2064" y="864"/>
                    <a:chExt cx="1008" cy="768"/>
                  </a:xfrm>
                </p:grpSpPr>
                <p:sp>
                  <p:nvSpPr>
                    <p:cNvPr id="35909" name="Line 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64" y="1632"/>
                      <a:ext cx="100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910" name="Line 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92" y="864"/>
                      <a:ext cx="0" cy="76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911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2304" y="1104"/>
                      <a:ext cx="576" cy="528"/>
                    </a:xfrm>
                    <a:custGeom>
                      <a:avLst/>
                      <a:gdLst>
                        <a:gd name="T0" fmla="*/ 0 w 3216"/>
                        <a:gd name="T1" fmla="*/ 216 h 1288"/>
                        <a:gd name="T2" fmla="*/ 14 w 3216"/>
                        <a:gd name="T3" fmla="*/ 184 h 1288"/>
                        <a:gd name="T4" fmla="*/ 40 w 3216"/>
                        <a:gd name="T5" fmla="*/ 31 h 1288"/>
                        <a:gd name="T6" fmla="*/ 63 w 3216"/>
                        <a:gd name="T7" fmla="*/ 23 h 1288"/>
                        <a:gd name="T8" fmla="*/ 88 w 3216"/>
                        <a:gd name="T9" fmla="*/ 168 h 1288"/>
                        <a:gd name="T10" fmla="*/ 103 w 3216"/>
                        <a:gd name="T11" fmla="*/ 216 h 128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3216" h="1288">
                          <a:moveTo>
                            <a:pt x="0" y="1288"/>
                          </a:moveTo>
                          <a:cubicBezTo>
                            <a:pt x="112" y="1284"/>
                            <a:pt x="224" y="1280"/>
                            <a:pt x="432" y="1096"/>
                          </a:cubicBezTo>
                          <a:cubicBezTo>
                            <a:pt x="640" y="912"/>
                            <a:pt x="992" y="344"/>
                            <a:pt x="1248" y="184"/>
                          </a:cubicBezTo>
                          <a:cubicBezTo>
                            <a:pt x="1504" y="24"/>
                            <a:pt x="1720" y="0"/>
                            <a:pt x="1968" y="136"/>
                          </a:cubicBezTo>
                          <a:cubicBezTo>
                            <a:pt x="2216" y="272"/>
                            <a:pt x="2528" y="808"/>
                            <a:pt x="2736" y="1000"/>
                          </a:cubicBezTo>
                          <a:cubicBezTo>
                            <a:pt x="2944" y="1192"/>
                            <a:pt x="3080" y="1240"/>
                            <a:pt x="3216" y="1288"/>
                          </a:cubicBezTo>
                        </a:path>
                      </a:pathLst>
                    </a:custGeom>
                    <a:noFill/>
                    <a:ln w="57150" cmpd="sng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912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1632"/>
                      <a:ext cx="192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913" name="Line 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32" y="1632"/>
                      <a:ext cx="14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5906" name="Group 13"/>
                  <p:cNvGrpSpPr>
                    <a:grpSpLocks/>
                  </p:cNvGrpSpPr>
                  <p:nvPr/>
                </p:nvGrpSpPr>
                <p:grpSpPr bwMode="auto">
                  <a:xfrm>
                    <a:off x="3936" y="2064"/>
                    <a:ext cx="201" cy="288"/>
                    <a:chOff x="3936" y="2160"/>
                    <a:chExt cx="201" cy="288"/>
                  </a:xfrm>
                </p:grpSpPr>
                <p:sp>
                  <p:nvSpPr>
                    <p:cNvPr id="35907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36" y="2160"/>
                      <a:ext cx="201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v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kumimoji="1" lang="en-US" altLang="zh-CN" sz="2400" i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kumimoji="1" lang="en-US" altLang="zh-CN" sz="24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908" name="Line 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2448"/>
                      <a:ext cx="14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5895" name="Group 16"/>
              <p:cNvGrpSpPr>
                <a:grpSpLocks/>
              </p:cNvGrpSpPr>
              <p:nvPr/>
            </p:nvGrpSpPr>
            <p:grpSpPr bwMode="auto">
              <a:xfrm>
                <a:off x="4368" y="2160"/>
                <a:ext cx="788" cy="1008"/>
                <a:chOff x="4368" y="2160"/>
                <a:chExt cx="788" cy="1008"/>
              </a:xfrm>
            </p:grpSpPr>
            <p:grpSp>
              <p:nvGrpSpPr>
                <p:cNvPr id="35897" name="Group 17"/>
                <p:cNvGrpSpPr>
                  <a:grpSpLocks/>
                </p:cNvGrpSpPr>
                <p:nvPr/>
              </p:nvGrpSpPr>
              <p:grpSpPr bwMode="auto">
                <a:xfrm>
                  <a:off x="4368" y="2208"/>
                  <a:ext cx="788" cy="738"/>
                  <a:chOff x="4368" y="2208"/>
                  <a:chExt cx="788" cy="738"/>
                </a:xfrm>
              </p:grpSpPr>
              <p:sp>
                <p:nvSpPr>
                  <p:cNvPr id="35899" name="Line 18"/>
                  <p:cNvSpPr>
                    <a:spLocks noChangeShapeType="1"/>
                  </p:cNvSpPr>
                  <p:nvPr/>
                </p:nvSpPr>
                <p:spPr bwMode="auto">
                  <a:xfrm rot="5389940" flipV="1">
                    <a:off x="4704" y="2349"/>
                    <a:ext cx="0" cy="67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00" name="Freeform 19"/>
                  <p:cNvSpPr>
                    <a:spLocks/>
                  </p:cNvSpPr>
                  <p:nvPr/>
                </p:nvSpPr>
                <p:spPr bwMode="auto">
                  <a:xfrm rot="5389940">
                    <a:off x="4338" y="2455"/>
                    <a:ext cx="521" cy="462"/>
                  </a:xfrm>
                  <a:custGeom>
                    <a:avLst/>
                    <a:gdLst>
                      <a:gd name="T0" fmla="*/ 0 w 3216"/>
                      <a:gd name="T1" fmla="*/ 166 h 1288"/>
                      <a:gd name="T2" fmla="*/ 11 w 3216"/>
                      <a:gd name="T3" fmla="*/ 141 h 1288"/>
                      <a:gd name="T4" fmla="*/ 33 w 3216"/>
                      <a:gd name="T5" fmla="*/ 24 h 1288"/>
                      <a:gd name="T6" fmla="*/ 52 w 3216"/>
                      <a:gd name="T7" fmla="*/ 18 h 1288"/>
                      <a:gd name="T8" fmla="*/ 72 w 3216"/>
                      <a:gd name="T9" fmla="*/ 129 h 1288"/>
                      <a:gd name="T10" fmla="*/ 84 w 3216"/>
                      <a:gd name="T11" fmla="*/ 166 h 12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216" h="1288">
                        <a:moveTo>
                          <a:pt x="0" y="1288"/>
                        </a:moveTo>
                        <a:cubicBezTo>
                          <a:pt x="112" y="1284"/>
                          <a:pt x="224" y="1280"/>
                          <a:pt x="432" y="1096"/>
                        </a:cubicBezTo>
                        <a:cubicBezTo>
                          <a:pt x="640" y="912"/>
                          <a:pt x="992" y="344"/>
                          <a:pt x="1248" y="184"/>
                        </a:cubicBezTo>
                        <a:cubicBezTo>
                          <a:pt x="1504" y="24"/>
                          <a:pt x="1720" y="0"/>
                          <a:pt x="1968" y="136"/>
                        </a:cubicBezTo>
                        <a:cubicBezTo>
                          <a:pt x="2216" y="272"/>
                          <a:pt x="2528" y="808"/>
                          <a:pt x="2736" y="1000"/>
                        </a:cubicBezTo>
                        <a:cubicBezTo>
                          <a:pt x="2944" y="1192"/>
                          <a:pt x="3080" y="1240"/>
                          <a:pt x="3216" y="1288"/>
                        </a:cubicBezTo>
                      </a:path>
                    </a:pathLst>
                  </a:custGeom>
                  <a:noFill/>
                  <a:ln w="57150" cmpd="sng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0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16" y="2208"/>
                    <a:ext cx="308" cy="1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 b="1" i="1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y</a:t>
                    </a:r>
                    <a:endParaRPr kumimoji="1"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902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48" y="2784"/>
                    <a:ext cx="308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 b="1" i="1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kumimoji="1"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5898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368" y="2160"/>
                  <a:ext cx="0" cy="10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35896" name="Picture 23" descr="b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9" y="2352"/>
                <a:ext cx="656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893" name="Text Box 24"/>
            <p:cNvSpPr txBox="1">
              <a:spLocks noChangeArrowheads="1"/>
            </p:cNvSpPr>
            <p:nvPr/>
          </p:nvSpPr>
          <p:spPr bwMode="auto">
            <a:xfrm>
              <a:off x="3936" y="1056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1">
                  <a:latin typeface="Times New Roman" panose="02020603050405020304" pitchFamily="18" charset="0"/>
                  <a:ea typeface="幼圆" panose="02010509060101010101" pitchFamily="49" charset="-122"/>
                </a:rPr>
                <a:t>TEM</a:t>
              </a:r>
              <a:r>
                <a:rPr kumimoji="1" lang="en-US" altLang="zh-CN" b="1" baseline="-25000">
                  <a:latin typeface="Times New Roman" panose="02020603050405020304" pitchFamily="18" charset="0"/>
                  <a:ea typeface="幼圆" panose="02010509060101010101" pitchFamily="49" charset="-122"/>
                </a:rPr>
                <a:t>00</a:t>
              </a:r>
              <a:endParaRPr kumimoji="1" lang="en-US" altLang="zh-CN" b="1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sp>
        <p:nvSpPr>
          <p:cNvPr id="35843" name="Text Box 26"/>
          <p:cNvSpPr txBox="1">
            <a:spLocks noChangeArrowheads="1"/>
          </p:cNvSpPr>
          <p:nvPr/>
        </p:nvSpPr>
        <p:spPr bwMode="auto">
          <a:xfrm>
            <a:off x="3962400" y="5410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4" name="Text Box 27"/>
          <p:cNvSpPr txBox="1">
            <a:spLocks noChangeArrowheads="1"/>
          </p:cNvSpPr>
          <p:nvPr/>
        </p:nvSpPr>
        <p:spPr bwMode="auto">
          <a:xfrm>
            <a:off x="5791200" y="20637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1980" name="Group 28"/>
          <p:cNvGrpSpPr>
            <a:grpSpLocks/>
          </p:cNvGrpSpPr>
          <p:nvPr/>
        </p:nvGrpSpPr>
        <p:grpSpPr bwMode="auto">
          <a:xfrm>
            <a:off x="457200" y="3519488"/>
            <a:ext cx="3232150" cy="3338512"/>
            <a:chOff x="384" y="1872"/>
            <a:chExt cx="2036" cy="2103"/>
          </a:xfrm>
        </p:grpSpPr>
        <p:grpSp>
          <p:nvGrpSpPr>
            <p:cNvPr id="35872" name="Group 29"/>
            <p:cNvGrpSpPr>
              <a:grpSpLocks/>
            </p:cNvGrpSpPr>
            <p:nvPr/>
          </p:nvGrpSpPr>
          <p:grpSpPr bwMode="auto">
            <a:xfrm>
              <a:off x="384" y="1872"/>
              <a:ext cx="2036" cy="1824"/>
              <a:chOff x="3120" y="1344"/>
              <a:chExt cx="2036" cy="1824"/>
            </a:xfrm>
          </p:grpSpPr>
          <p:sp>
            <p:nvSpPr>
              <p:cNvPr id="35874" name="Text Box 30"/>
              <p:cNvSpPr txBox="1">
                <a:spLocks noChangeArrowheads="1"/>
              </p:cNvSpPr>
              <p:nvPr/>
            </p:nvSpPr>
            <p:spPr bwMode="auto">
              <a:xfrm>
                <a:off x="3648" y="1344"/>
                <a:ext cx="17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5875" name="Group 31"/>
              <p:cNvGrpSpPr>
                <a:grpSpLocks/>
              </p:cNvGrpSpPr>
              <p:nvPr/>
            </p:nvGrpSpPr>
            <p:grpSpPr bwMode="auto">
              <a:xfrm>
                <a:off x="4368" y="2160"/>
                <a:ext cx="788" cy="1008"/>
                <a:chOff x="4368" y="2160"/>
                <a:chExt cx="788" cy="1008"/>
              </a:xfrm>
            </p:grpSpPr>
            <p:grpSp>
              <p:nvGrpSpPr>
                <p:cNvPr id="35886" name="Group 32"/>
                <p:cNvGrpSpPr>
                  <a:grpSpLocks/>
                </p:cNvGrpSpPr>
                <p:nvPr/>
              </p:nvGrpSpPr>
              <p:grpSpPr bwMode="auto">
                <a:xfrm>
                  <a:off x="4368" y="2208"/>
                  <a:ext cx="788" cy="738"/>
                  <a:chOff x="4368" y="2208"/>
                  <a:chExt cx="788" cy="738"/>
                </a:xfrm>
              </p:grpSpPr>
              <p:sp>
                <p:nvSpPr>
                  <p:cNvPr id="35888" name="Line 33"/>
                  <p:cNvSpPr>
                    <a:spLocks noChangeShapeType="1"/>
                  </p:cNvSpPr>
                  <p:nvPr/>
                </p:nvSpPr>
                <p:spPr bwMode="auto">
                  <a:xfrm rot="5389940" flipV="1">
                    <a:off x="4704" y="2349"/>
                    <a:ext cx="0" cy="67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89" name="Freeform 34"/>
                  <p:cNvSpPr>
                    <a:spLocks/>
                  </p:cNvSpPr>
                  <p:nvPr/>
                </p:nvSpPr>
                <p:spPr bwMode="auto">
                  <a:xfrm rot="5389940">
                    <a:off x="4338" y="2455"/>
                    <a:ext cx="521" cy="462"/>
                  </a:xfrm>
                  <a:custGeom>
                    <a:avLst/>
                    <a:gdLst>
                      <a:gd name="T0" fmla="*/ 0 w 3216"/>
                      <a:gd name="T1" fmla="*/ 166 h 1288"/>
                      <a:gd name="T2" fmla="*/ 11 w 3216"/>
                      <a:gd name="T3" fmla="*/ 141 h 1288"/>
                      <a:gd name="T4" fmla="*/ 33 w 3216"/>
                      <a:gd name="T5" fmla="*/ 24 h 1288"/>
                      <a:gd name="T6" fmla="*/ 52 w 3216"/>
                      <a:gd name="T7" fmla="*/ 18 h 1288"/>
                      <a:gd name="T8" fmla="*/ 72 w 3216"/>
                      <a:gd name="T9" fmla="*/ 129 h 1288"/>
                      <a:gd name="T10" fmla="*/ 84 w 3216"/>
                      <a:gd name="T11" fmla="*/ 166 h 12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216" h="1288">
                        <a:moveTo>
                          <a:pt x="0" y="1288"/>
                        </a:moveTo>
                        <a:cubicBezTo>
                          <a:pt x="112" y="1284"/>
                          <a:pt x="224" y="1280"/>
                          <a:pt x="432" y="1096"/>
                        </a:cubicBezTo>
                        <a:cubicBezTo>
                          <a:pt x="640" y="912"/>
                          <a:pt x="992" y="344"/>
                          <a:pt x="1248" y="184"/>
                        </a:cubicBezTo>
                        <a:cubicBezTo>
                          <a:pt x="1504" y="24"/>
                          <a:pt x="1720" y="0"/>
                          <a:pt x="1968" y="136"/>
                        </a:cubicBezTo>
                        <a:cubicBezTo>
                          <a:pt x="2216" y="272"/>
                          <a:pt x="2528" y="808"/>
                          <a:pt x="2736" y="1000"/>
                        </a:cubicBezTo>
                        <a:cubicBezTo>
                          <a:pt x="2944" y="1192"/>
                          <a:pt x="3080" y="1240"/>
                          <a:pt x="3216" y="1288"/>
                        </a:cubicBezTo>
                      </a:path>
                    </a:pathLst>
                  </a:custGeom>
                  <a:noFill/>
                  <a:ln w="57150" cmpd="sng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90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16" y="2208"/>
                    <a:ext cx="308" cy="1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 b="1" i="1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y</a:t>
                    </a:r>
                    <a:endParaRPr kumimoji="1"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891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48" y="2784"/>
                    <a:ext cx="308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 b="1" i="1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kumimoji="1"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5887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4368" y="2160"/>
                  <a:ext cx="0" cy="10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876" name="Group 38"/>
              <p:cNvGrpSpPr>
                <a:grpSpLocks/>
              </p:cNvGrpSpPr>
              <p:nvPr/>
            </p:nvGrpSpPr>
            <p:grpSpPr bwMode="auto">
              <a:xfrm>
                <a:off x="3312" y="1680"/>
                <a:ext cx="576" cy="336"/>
                <a:chOff x="3312" y="1680"/>
                <a:chExt cx="576" cy="336"/>
              </a:xfrm>
            </p:grpSpPr>
            <p:sp>
              <p:nvSpPr>
                <p:cNvPr id="35884" name="Freeform 39"/>
                <p:cNvSpPr>
                  <a:spLocks/>
                </p:cNvSpPr>
                <p:nvPr/>
              </p:nvSpPr>
              <p:spPr bwMode="auto">
                <a:xfrm>
                  <a:off x="3312" y="1680"/>
                  <a:ext cx="288" cy="336"/>
                </a:xfrm>
                <a:custGeom>
                  <a:avLst/>
                  <a:gdLst>
                    <a:gd name="T0" fmla="*/ 0 w 3216"/>
                    <a:gd name="T1" fmla="*/ 88 h 1288"/>
                    <a:gd name="T2" fmla="*/ 3 w 3216"/>
                    <a:gd name="T3" fmla="*/ 75 h 1288"/>
                    <a:gd name="T4" fmla="*/ 10 w 3216"/>
                    <a:gd name="T5" fmla="*/ 13 h 1288"/>
                    <a:gd name="T6" fmla="*/ 16 w 3216"/>
                    <a:gd name="T7" fmla="*/ 9 h 1288"/>
                    <a:gd name="T8" fmla="*/ 22 w 3216"/>
                    <a:gd name="T9" fmla="*/ 68 h 1288"/>
                    <a:gd name="T10" fmla="*/ 26 w 3216"/>
                    <a:gd name="T11" fmla="*/ 88 h 1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216" h="1288">
                      <a:moveTo>
                        <a:pt x="0" y="1288"/>
                      </a:moveTo>
                      <a:cubicBezTo>
                        <a:pt x="112" y="1284"/>
                        <a:pt x="224" y="1280"/>
                        <a:pt x="432" y="1096"/>
                      </a:cubicBezTo>
                      <a:cubicBezTo>
                        <a:pt x="640" y="912"/>
                        <a:pt x="992" y="344"/>
                        <a:pt x="1248" y="184"/>
                      </a:cubicBezTo>
                      <a:cubicBezTo>
                        <a:pt x="1504" y="24"/>
                        <a:pt x="1720" y="0"/>
                        <a:pt x="1968" y="136"/>
                      </a:cubicBezTo>
                      <a:cubicBezTo>
                        <a:pt x="2216" y="272"/>
                        <a:pt x="2528" y="808"/>
                        <a:pt x="2736" y="1000"/>
                      </a:cubicBezTo>
                      <a:cubicBezTo>
                        <a:pt x="2944" y="1192"/>
                        <a:pt x="3080" y="1240"/>
                        <a:pt x="3216" y="1288"/>
                      </a:cubicBezTo>
                    </a:path>
                  </a:pathLst>
                </a:custGeom>
                <a:noFill/>
                <a:ln w="5715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885" name="Freeform 40"/>
                <p:cNvSpPr>
                  <a:spLocks/>
                </p:cNvSpPr>
                <p:nvPr/>
              </p:nvSpPr>
              <p:spPr bwMode="auto">
                <a:xfrm>
                  <a:off x="3600" y="1680"/>
                  <a:ext cx="288" cy="336"/>
                </a:xfrm>
                <a:custGeom>
                  <a:avLst/>
                  <a:gdLst>
                    <a:gd name="T0" fmla="*/ 0 w 3216"/>
                    <a:gd name="T1" fmla="*/ 88 h 1288"/>
                    <a:gd name="T2" fmla="*/ 3 w 3216"/>
                    <a:gd name="T3" fmla="*/ 75 h 1288"/>
                    <a:gd name="T4" fmla="*/ 10 w 3216"/>
                    <a:gd name="T5" fmla="*/ 13 h 1288"/>
                    <a:gd name="T6" fmla="*/ 16 w 3216"/>
                    <a:gd name="T7" fmla="*/ 9 h 1288"/>
                    <a:gd name="T8" fmla="*/ 22 w 3216"/>
                    <a:gd name="T9" fmla="*/ 68 h 1288"/>
                    <a:gd name="T10" fmla="*/ 26 w 3216"/>
                    <a:gd name="T11" fmla="*/ 88 h 1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216" h="1288">
                      <a:moveTo>
                        <a:pt x="0" y="1288"/>
                      </a:moveTo>
                      <a:cubicBezTo>
                        <a:pt x="112" y="1284"/>
                        <a:pt x="224" y="1280"/>
                        <a:pt x="432" y="1096"/>
                      </a:cubicBezTo>
                      <a:cubicBezTo>
                        <a:pt x="640" y="912"/>
                        <a:pt x="992" y="344"/>
                        <a:pt x="1248" y="184"/>
                      </a:cubicBezTo>
                      <a:cubicBezTo>
                        <a:pt x="1504" y="24"/>
                        <a:pt x="1720" y="0"/>
                        <a:pt x="1968" y="136"/>
                      </a:cubicBezTo>
                      <a:cubicBezTo>
                        <a:pt x="2216" y="272"/>
                        <a:pt x="2528" y="808"/>
                        <a:pt x="2736" y="1000"/>
                      </a:cubicBezTo>
                      <a:cubicBezTo>
                        <a:pt x="2944" y="1192"/>
                        <a:pt x="3080" y="1240"/>
                        <a:pt x="3216" y="1288"/>
                      </a:cubicBezTo>
                    </a:path>
                  </a:pathLst>
                </a:custGeom>
                <a:noFill/>
                <a:ln w="5715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877" name="Line 41"/>
              <p:cNvSpPr>
                <a:spLocks noChangeShapeType="1"/>
              </p:cNvSpPr>
              <p:nvPr/>
            </p:nvSpPr>
            <p:spPr bwMode="auto">
              <a:xfrm>
                <a:off x="3120" y="2112"/>
                <a:ext cx="9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878" name="Line 42"/>
              <p:cNvSpPr>
                <a:spLocks noChangeShapeType="1"/>
              </p:cNvSpPr>
              <p:nvPr/>
            </p:nvSpPr>
            <p:spPr bwMode="auto">
              <a:xfrm flipV="1">
                <a:off x="3598" y="1488"/>
                <a:ext cx="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5879" name="Group 43"/>
              <p:cNvGrpSpPr>
                <a:grpSpLocks/>
              </p:cNvGrpSpPr>
              <p:nvPr/>
            </p:nvGrpSpPr>
            <p:grpSpPr bwMode="auto">
              <a:xfrm>
                <a:off x="4032" y="1824"/>
                <a:ext cx="201" cy="288"/>
                <a:chOff x="3936" y="2160"/>
                <a:chExt cx="201" cy="288"/>
              </a:xfrm>
            </p:grpSpPr>
            <p:sp>
              <p:nvSpPr>
                <p:cNvPr id="35882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3936" y="2160"/>
                  <a:ext cx="201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kumimoji="1" lang="en-US" altLang="zh-CN" sz="24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83" name="Line 45"/>
                <p:cNvSpPr>
                  <a:spLocks noChangeShapeType="1"/>
                </p:cNvSpPr>
                <p:nvPr/>
              </p:nvSpPr>
              <p:spPr bwMode="auto">
                <a:xfrm>
                  <a:off x="3936" y="2448"/>
                  <a:ext cx="14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35880" name="Picture 46" descr="b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2" y="2400"/>
                <a:ext cx="288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881" name="Picture 47" descr="ball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" y="2400"/>
                <a:ext cx="288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873" name="Text Box 48"/>
            <p:cNvSpPr txBox="1">
              <a:spLocks noChangeArrowheads="1"/>
            </p:cNvSpPr>
            <p:nvPr/>
          </p:nvSpPr>
          <p:spPr bwMode="auto">
            <a:xfrm>
              <a:off x="624" y="364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1">
                  <a:latin typeface="Times New Roman" panose="02020603050405020304" pitchFamily="18" charset="0"/>
                  <a:ea typeface="幼圆" panose="02010509060101010101" pitchFamily="49" charset="-122"/>
                </a:rPr>
                <a:t>TEM</a:t>
              </a:r>
              <a:r>
                <a:rPr kumimoji="1" lang="en-US" altLang="zh-CN" b="1" baseline="-25000">
                  <a:latin typeface="Times New Roman" panose="02020603050405020304" pitchFamily="18" charset="0"/>
                  <a:ea typeface="幼圆" panose="02010509060101010101" pitchFamily="49" charset="-122"/>
                </a:rPr>
                <a:t>10</a:t>
              </a:r>
              <a:endParaRPr kumimoji="1" lang="en-US" altLang="zh-CN" b="1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grpSp>
        <p:nvGrpSpPr>
          <p:cNvPr id="382001" name="Group 49"/>
          <p:cNvGrpSpPr>
            <a:grpSpLocks/>
          </p:cNvGrpSpPr>
          <p:nvPr/>
        </p:nvGrpSpPr>
        <p:grpSpPr bwMode="auto">
          <a:xfrm>
            <a:off x="5637213" y="3367088"/>
            <a:ext cx="3125787" cy="3414712"/>
            <a:chOff x="3504" y="1824"/>
            <a:chExt cx="1969" cy="2151"/>
          </a:xfrm>
        </p:grpSpPr>
        <p:grpSp>
          <p:nvGrpSpPr>
            <p:cNvPr id="35848" name="Group 50"/>
            <p:cNvGrpSpPr>
              <a:grpSpLocks/>
            </p:cNvGrpSpPr>
            <p:nvPr/>
          </p:nvGrpSpPr>
          <p:grpSpPr bwMode="auto">
            <a:xfrm>
              <a:off x="3504" y="1824"/>
              <a:ext cx="1969" cy="1824"/>
              <a:chOff x="3120" y="1344"/>
              <a:chExt cx="1969" cy="1824"/>
            </a:xfrm>
          </p:grpSpPr>
          <p:sp>
            <p:nvSpPr>
              <p:cNvPr id="35850" name="Text Box 51"/>
              <p:cNvSpPr txBox="1">
                <a:spLocks noChangeArrowheads="1"/>
              </p:cNvSpPr>
              <p:nvPr/>
            </p:nvSpPr>
            <p:spPr bwMode="auto">
              <a:xfrm>
                <a:off x="4416" y="2208"/>
                <a:ext cx="30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 b="1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endParaRPr kumimoji="1"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5851" name="Group 52"/>
              <p:cNvGrpSpPr>
                <a:grpSpLocks/>
              </p:cNvGrpSpPr>
              <p:nvPr/>
            </p:nvGrpSpPr>
            <p:grpSpPr bwMode="auto">
              <a:xfrm>
                <a:off x="3120" y="1344"/>
                <a:ext cx="1969" cy="1824"/>
                <a:chOff x="3120" y="1344"/>
                <a:chExt cx="1969" cy="1824"/>
              </a:xfrm>
            </p:grpSpPr>
            <p:sp>
              <p:nvSpPr>
                <p:cNvPr id="35852" name="Freeform 53"/>
                <p:cNvSpPr>
                  <a:spLocks/>
                </p:cNvSpPr>
                <p:nvPr/>
              </p:nvSpPr>
              <p:spPr bwMode="auto">
                <a:xfrm>
                  <a:off x="3600" y="1680"/>
                  <a:ext cx="288" cy="336"/>
                </a:xfrm>
                <a:custGeom>
                  <a:avLst/>
                  <a:gdLst>
                    <a:gd name="T0" fmla="*/ 0 w 3216"/>
                    <a:gd name="T1" fmla="*/ 88 h 1288"/>
                    <a:gd name="T2" fmla="*/ 3 w 3216"/>
                    <a:gd name="T3" fmla="*/ 75 h 1288"/>
                    <a:gd name="T4" fmla="*/ 10 w 3216"/>
                    <a:gd name="T5" fmla="*/ 13 h 1288"/>
                    <a:gd name="T6" fmla="*/ 16 w 3216"/>
                    <a:gd name="T7" fmla="*/ 9 h 1288"/>
                    <a:gd name="T8" fmla="*/ 22 w 3216"/>
                    <a:gd name="T9" fmla="*/ 68 h 1288"/>
                    <a:gd name="T10" fmla="*/ 26 w 3216"/>
                    <a:gd name="T11" fmla="*/ 88 h 1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216" h="1288">
                      <a:moveTo>
                        <a:pt x="0" y="1288"/>
                      </a:moveTo>
                      <a:cubicBezTo>
                        <a:pt x="112" y="1284"/>
                        <a:pt x="224" y="1280"/>
                        <a:pt x="432" y="1096"/>
                      </a:cubicBezTo>
                      <a:cubicBezTo>
                        <a:pt x="640" y="912"/>
                        <a:pt x="992" y="344"/>
                        <a:pt x="1248" y="184"/>
                      </a:cubicBezTo>
                      <a:cubicBezTo>
                        <a:pt x="1504" y="24"/>
                        <a:pt x="1720" y="0"/>
                        <a:pt x="1968" y="136"/>
                      </a:cubicBezTo>
                      <a:cubicBezTo>
                        <a:pt x="2216" y="272"/>
                        <a:pt x="2528" y="808"/>
                        <a:pt x="2736" y="1000"/>
                      </a:cubicBezTo>
                      <a:cubicBezTo>
                        <a:pt x="2944" y="1192"/>
                        <a:pt x="3080" y="1240"/>
                        <a:pt x="3216" y="1288"/>
                      </a:cubicBezTo>
                    </a:path>
                  </a:pathLst>
                </a:custGeom>
                <a:noFill/>
                <a:ln w="5715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5853" name="Group 54"/>
                <p:cNvGrpSpPr>
                  <a:grpSpLocks/>
                </p:cNvGrpSpPr>
                <p:nvPr/>
              </p:nvGrpSpPr>
              <p:grpSpPr bwMode="auto">
                <a:xfrm>
                  <a:off x="3120" y="1344"/>
                  <a:ext cx="1969" cy="1824"/>
                  <a:chOff x="3120" y="1344"/>
                  <a:chExt cx="1969" cy="1824"/>
                </a:xfrm>
              </p:grpSpPr>
              <p:sp>
                <p:nvSpPr>
                  <p:cNvPr id="35854" name="Text Box 55"/>
                  <p:cNvSpPr txBox="1">
                    <a:spLocks noChangeArrowheads="1"/>
                  </p:cNvSpPr>
                  <p:nvPr/>
                </p:nvSpPr>
                <p:spPr bwMode="auto">
                  <a:xfrm rot="5377484">
                    <a:off x="4875" y="2697"/>
                    <a:ext cx="17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 b="1" i="1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kumimoji="1"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35855" name="Group 56"/>
                  <p:cNvGrpSpPr>
                    <a:grpSpLocks/>
                  </p:cNvGrpSpPr>
                  <p:nvPr/>
                </p:nvGrpSpPr>
                <p:grpSpPr bwMode="auto">
                  <a:xfrm rot="5377484">
                    <a:off x="4312" y="2504"/>
                    <a:ext cx="642" cy="337"/>
                    <a:chOff x="2496" y="1152"/>
                    <a:chExt cx="576" cy="336"/>
                  </a:xfrm>
                </p:grpSpPr>
                <p:sp>
                  <p:nvSpPr>
                    <p:cNvPr id="35870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2496" y="1152"/>
                      <a:ext cx="288" cy="336"/>
                    </a:xfrm>
                    <a:custGeom>
                      <a:avLst/>
                      <a:gdLst>
                        <a:gd name="T0" fmla="*/ 0 w 3216"/>
                        <a:gd name="T1" fmla="*/ 88 h 1288"/>
                        <a:gd name="T2" fmla="*/ 3 w 3216"/>
                        <a:gd name="T3" fmla="*/ 75 h 1288"/>
                        <a:gd name="T4" fmla="*/ 10 w 3216"/>
                        <a:gd name="T5" fmla="*/ 13 h 1288"/>
                        <a:gd name="T6" fmla="*/ 16 w 3216"/>
                        <a:gd name="T7" fmla="*/ 9 h 1288"/>
                        <a:gd name="T8" fmla="*/ 22 w 3216"/>
                        <a:gd name="T9" fmla="*/ 68 h 1288"/>
                        <a:gd name="T10" fmla="*/ 26 w 3216"/>
                        <a:gd name="T11" fmla="*/ 88 h 128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3216" h="1288">
                          <a:moveTo>
                            <a:pt x="0" y="1288"/>
                          </a:moveTo>
                          <a:cubicBezTo>
                            <a:pt x="112" y="1284"/>
                            <a:pt x="224" y="1280"/>
                            <a:pt x="432" y="1096"/>
                          </a:cubicBezTo>
                          <a:cubicBezTo>
                            <a:pt x="640" y="912"/>
                            <a:pt x="992" y="344"/>
                            <a:pt x="1248" y="184"/>
                          </a:cubicBezTo>
                          <a:cubicBezTo>
                            <a:pt x="1504" y="24"/>
                            <a:pt x="1720" y="0"/>
                            <a:pt x="1968" y="136"/>
                          </a:cubicBezTo>
                          <a:cubicBezTo>
                            <a:pt x="2216" y="272"/>
                            <a:pt x="2528" y="808"/>
                            <a:pt x="2736" y="1000"/>
                          </a:cubicBezTo>
                          <a:cubicBezTo>
                            <a:pt x="2944" y="1192"/>
                            <a:pt x="3080" y="1240"/>
                            <a:pt x="3216" y="1288"/>
                          </a:cubicBezTo>
                        </a:path>
                      </a:pathLst>
                    </a:custGeom>
                    <a:noFill/>
                    <a:ln w="57150" cmpd="sng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871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2784" y="1152"/>
                      <a:ext cx="288" cy="336"/>
                    </a:xfrm>
                    <a:custGeom>
                      <a:avLst/>
                      <a:gdLst>
                        <a:gd name="T0" fmla="*/ 0 w 3216"/>
                        <a:gd name="T1" fmla="*/ 88 h 1288"/>
                        <a:gd name="T2" fmla="*/ 3 w 3216"/>
                        <a:gd name="T3" fmla="*/ 75 h 1288"/>
                        <a:gd name="T4" fmla="*/ 10 w 3216"/>
                        <a:gd name="T5" fmla="*/ 13 h 1288"/>
                        <a:gd name="T6" fmla="*/ 16 w 3216"/>
                        <a:gd name="T7" fmla="*/ 9 h 1288"/>
                        <a:gd name="T8" fmla="*/ 22 w 3216"/>
                        <a:gd name="T9" fmla="*/ 68 h 1288"/>
                        <a:gd name="T10" fmla="*/ 26 w 3216"/>
                        <a:gd name="T11" fmla="*/ 88 h 128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3216" h="1288">
                          <a:moveTo>
                            <a:pt x="0" y="1288"/>
                          </a:moveTo>
                          <a:cubicBezTo>
                            <a:pt x="112" y="1284"/>
                            <a:pt x="224" y="1280"/>
                            <a:pt x="432" y="1096"/>
                          </a:cubicBezTo>
                          <a:cubicBezTo>
                            <a:pt x="640" y="912"/>
                            <a:pt x="992" y="344"/>
                            <a:pt x="1248" y="184"/>
                          </a:cubicBezTo>
                          <a:cubicBezTo>
                            <a:pt x="1504" y="24"/>
                            <a:pt x="1720" y="0"/>
                            <a:pt x="1968" y="136"/>
                          </a:cubicBezTo>
                          <a:cubicBezTo>
                            <a:pt x="2216" y="272"/>
                            <a:pt x="2528" y="808"/>
                            <a:pt x="2736" y="1000"/>
                          </a:cubicBezTo>
                          <a:cubicBezTo>
                            <a:pt x="2944" y="1192"/>
                            <a:pt x="3080" y="1240"/>
                            <a:pt x="3216" y="1288"/>
                          </a:cubicBezTo>
                        </a:path>
                      </a:pathLst>
                    </a:custGeom>
                    <a:noFill/>
                    <a:ln w="57150" cmpd="sng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5856" name="Line 59"/>
                  <p:cNvSpPr>
                    <a:spLocks noChangeShapeType="1"/>
                  </p:cNvSpPr>
                  <p:nvPr/>
                </p:nvSpPr>
                <p:spPr bwMode="auto">
                  <a:xfrm rot="5389940" flipV="1">
                    <a:off x="4704" y="2349"/>
                    <a:ext cx="0" cy="67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57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22" y="2208"/>
                    <a:ext cx="346" cy="5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kumimoji="1" lang="zh-CN" altLang="en-US" sz="24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858" name="Line 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8" y="2160"/>
                    <a:ext cx="0" cy="100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59" name="Freeform 62"/>
                  <p:cNvSpPr>
                    <a:spLocks/>
                  </p:cNvSpPr>
                  <p:nvPr/>
                </p:nvSpPr>
                <p:spPr bwMode="auto">
                  <a:xfrm>
                    <a:off x="3312" y="1680"/>
                    <a:ext cx="288" cy="336"/>
                  </a:xfrm>
                  <a:custGeom>
                    <a:avLst/>
                    <a:gdLst>
                      <a:gd name="T0" fmla="*/ 0 w 3216"/>
                      <a:gd name="T1" fmla="*/ 88 h 1288"/>
                      <a:gd name="T2" fmla="*/ 3 w 3216"/>
                      <a:gd name="T3" fmla="*/ 75 h 1288"/>
                      <a:gd name="T4" fmla="*/ 10 w 3216"/>
                      <a:gd name="T5" fmla="*/ 13 h 1288"/>
                      <a:gd name="T6" fmla="*/ 16 w 3216"/>
                      <a:gd name="T7" fmla="*/ 9 h 1288"/>
                      <a:gd name="T8" fmla="*/ 22 w 3216"/>
                      <a:gd name="T9" fmla="*/ 68 h 1288"/>
                      <a:gd name="T10" fmla="*/ 26 w 3216"/>
                      <a:gd name="T11" fmla="*/ 88 h 12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216" h="1288">
                        <a:moveTo>
                          <a:pt x="0" y="1288"/>
                        </a:moveTo>
                        <a:cubicBezTo>
                          <a:pt x="112" y="1284"/>
                          <a:pt x="224" y="1280"/>
                          <a:pt x="432" y="1096"/>
                        </a:cubicBezTo>
                        <a:cubicBezTo>
                          <a:pt x="640" y="912"/>
                          <a:pt x="992" y="344"/>
                          <a:pt x="1248" y="184"/>
                        </a:cubicBezTo>
                        <a:cubicBezTo>
                          <a:pt x="1504" y="24"/>
                          <a:pt x="1720" y="0"/>
                          <a:pt x="1968" y="136"/>
                        </a:cubicBezTo>
                        <a:cubicBezTo>
                          <a:pt x="2216" y="272"/>
                          <a:pt x="2528" y="808"/>
                          <a:pt x="2736" y="1000"/>
                        </a:cubicBezTo>
                        <a:cubicBezTo>
                          <a:pt x="2944" y="1192"/>
                          <a:pt x="3080" y="1240"/>
                          <a:pt x="3216" y="1288"/>
                        </a:cubicBezTo>
                      </a:path>
                    </a:pathLst>
                  </a:custGeom>
                  <a:noFill/>
                  <a:ln w="57150" cmpd="sng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0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48" y="1344"/>
                    <a:ext cx="17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panose="05000000000000000000" pitchFamily="2" charset="2"/>
                      <a:buChar char="v"/>
                      <a:defRPr sz="2800">
                        <a:solidFill>
                          <a:schemeClr val="tx1"/>
                        </a:solidFill>
                        <a:latin typeface="Verdana" panose="020B060403050404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r>
                      <a:rPr kumimoji="1" lang="en-US" altLang="zh-CN" sz="2000" b="1" i="1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kumimoji="1"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5861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2112"/>
                    <a:ext cx="91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62" name="Line 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98" y="1488"/>
                    <a:ext cx="0" cy="62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5863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4032" y="1824"/>
                    <a:ext cx="201" cy="288"/>
                    <a:chOff x="3936" y="2160"/>
                    <a:chExt cx="201" cy="288"/>
                  </a:xfrm>
                </p:grpSpPr>
                <p:sp>
                  <p:nvSpPr>
                    <p:cNvPr id="35868" name="Text Box 6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36" y="2160"/>
                      <a:ext cx="201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buChar char="v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Char char="•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r>
                        <a:rPr kumimoji="1" lang="en-US" altLang="zh-CN" sz="2400" i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kumimoji="1" lang="en-US" altLang="zh-CN" sz="24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35869" name="Line 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2448"/>
                      <a:ext cx="14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pic>
                <p:nvPicPr>
                  <p:cNvPr id="35864" name="Picture 69" descr="ball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60" y="2304"/>
                    <a:ext cx="240" cy="3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865" name="Picture 70" descr="ball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60" y="2688"/>
                    <a:ext cx="240" cy="3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866" name="Picture 71" descr="ball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48" y="2304"/>
                    <a:ext cx="240" cy="3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867" name="Picture 72" descr="ball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48" y="2688"/>
                    <a:ext cx="240" cy="3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sp>
          <p:nvSpPr>
            <p:cNvPr id="35849" name="Text Box 73"/>
            <p:cNvSpPr txBox="1">
              <a:spLocks noChangeArrowheads="1"/>
            </p:cNvSpPr>
            <p:nvPr/>
          </p:nvSpPr>
          <p:spPr bwMode="auto">
            <a:xfrm>
              <a:off x="3648" y="3648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b="1">
                  <a:latin typeface="Times New Roman" panose="02020603050405020304" pitchFamily="18" charset="0"/>
                  <a:ea typeface="幼圆" panose="02010509060101010101" pitchFamily="49" charset="-122"/>
                </a:rPr>
                <a:t>TEM</a:t>
              </a:r>
              <a:r>
                <a:rPr kumimoji="1" lang="en-US" altLang="zh-CN" b="1" baseline="-25000">
                  <a:latin typeface="Times New Roman" panose="02020603050405020304" pitchFamily="18" charset="0"/>
                  <a:ea typeface="幼圆" panose="02010509060101010101" pitchFamily="49" charset="-122"/>
                </a:rPr>
                <a:t>11</a:t>
              </a:r>
              <a:endParaRPr kumimoji="1" lang="en-US" altLang="zh-CN" b="1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sp>
        <p:nvSpPr>
          <p:cNvPr id="35847" name="Rectangle 76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横模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3"/>
          <p:cNvSpPr txBox="1">
            <a:spLocks noChangeArrowheads="1"/>
          </p:cNvSpPr>
          <p:nvPr/>
        </p:nvSpPr>
        <p:spPr bwMode="auto">
          <a:xfrm>
            <a:off x="228600" y="1309688"/>
            <a:ext cx="2286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方向性好</a:t>
            </a:r>
            <a:endParaRPr kumimoji="1" lang="zh-CN" altLang="en-US" b="1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686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9138"/>
            <a:ext cx="3733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7"/>
          <p:cNvSpPr>
            <a:spLocks noChangeArrowheads="1"/>
          </p:cNvSpPr>
          <p:nvPr/>
        </p:nvSpPr>
        <p:spPr bwMode="auto">
          <a:xfrm>
            <a:off x="1030288" y="3644900"/>
            <a:ext cx="2971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46341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手电筒的光射到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~m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处，扩展成很大的光斑。 </a:t>
            </a:r>
            <a:endParaRPr lang="zh-CN" altLang="en-US" sz="20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9" name="Text Box 8"/>
          <p:cNvSpPr txBox="1">
            <a:spLocks noChangeArrowheads="1"/>
          </p:cNvSpPr>
          <p:nvPr/>
        </p:nvSpPr>
        <p:spPr bwMode="auto">
          <a:xfrm>
            <a:off x="669925" y="4724400"/>
            <a:ext cx="30591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    利用激光准直仪可使长为</a:t>
            </a:r>
            <a:r>
              <a:rPr lang="en-US" altLang="zh-CN" sz="2000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2.5km</a:t>
            </a:r>
            <a:r>
              <a:rPr lang="zh-CN" altLang="en-US" sz="2000" b="1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的隧道掘进偏差不超过</a:t>
            </a:r>
            <a:r>
              <a:rPr lang="en-US" altLang="zh-CN" sz="2000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16nm.</a:t>
            </a:r>
          </a:p>
        </p:txBody>
      </p:sp>
      <p:grpSp>
        <p:nvGrpSpPr>
          <p:cNvPr id="36870" name="Group 11"/>
          <p:cNvGrpSpPr>
            <a:grpSpLocks/>
          </p:cNvGrpSpPr>
          <p:nvPr/>
        </p:nvGrpSpPr>
        <p:grpSpPr bwMode="auto">
          <a:xfrm>
            <a:off x="4591050" y="1279525"/>
            <a:ext cx="3714750" cy="5349875"/>
            <a:chOff x="2892" y="806"/>
            <a:chExt cx="2340" cy="3370"/>
          </a:xfrm>
        </p:grpSpPr>
        <p:pic>
          <p:nvPicPr>
            <p:cNvPr id="36872" name="Picture 4" descr="laser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806"/>
              <a:ext cx="2194" cy="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3" name="Rectangle 5"/>
            <p:cNvSpPr>
              <a:spLocks noChangeArrowheads="1"/>
            </p:cNvSpPr>
            <p:nvPr/>
          </p:nvSpPr>
          <p:spPr bwMode="auto">
            <a:xfrm>
              <a:off x="3024" y="3734"/>
              <a:ext cx="22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463416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一束激光射到</a:t>
              </a:r>
              <a:r>
                <a:rPr lang="en-US" altLang="zh-CN" sz="2000" b="1">
                  <a:solidFill>
                    <a:srgbClr val="000000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~38</a:t>
              </a:r>
              <a:r>
                <a:rPr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万</a:t>
              </a:r>
              <a:r>
                <a:rPr lang="en-US" altLang="zh-CN" sz="2000" b="1">
                  <a:solidFill>
                    <a:srgbClr val="000000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km</a:t>
              </a:r>
              <a:r>
                <a:rPr lang="zh-CN" altLang="en-US" sz="2000" b="1">
                  <a:solidFill>
                    <a:srgbClr val="000000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的月球上，光斑的直径只有</a:t>
              </a:r>
              <a:r>
                <a:rPr lang="en-US" altLang="zh-CN" sz="2000" b="1">
                  <a:solidFill>
                    <a:srgbClr val="000000"/>
                  </a:solidFill>
                  <a:latin typeface="Arial" panose="020B0604020202020204" pitchFamily="34" charset="0"/>
                  <a:ea typeface="华文中宋" panose="02010600040101010101" pitchFamily="2" charset="-122"/>
                </a:rPr>
                <a:t>~2km</a:t>
              </a:r>
              <a:endPara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6874" name="Picture 9" descr="ls3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" y="2294"/>
              <a:ext cx="2292" cy="1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71" name="Rectangle 12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激光特点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52400" y="1066800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单色性好</a:t>
            </a:r>
          </a:p>
        </p:txBody>
      </p:sp>
      <p:pic>
        <p:nvPicPr>
          <p:cNvPr id="37891" name="Picture 3" descr="2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05313"/>
            <a:ext cx="4114800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 descr="782202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191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105400" y="1828800"/>
            <a:ext cx="33829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46341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单色性最好的氪灯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Kr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86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endParaRPr lang="en-US" altLang="zh-CN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l-GR" altLang="zh-CN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lang="el-GR" altLang="zh-CN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=4.7</a:t>
            </a:r>
            <a:r>
              <a:rPr lang="el-GR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×10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-3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nm</a:t>
            </a:r>
            <a:r>
              <a:rPr lang="el-GR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l-GR" altLang="zh-CN" sz="2000" b="1">
              <a:solidFill>
                <a:srgbClr val="000000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5105400" y="3357563"/>
            <a:ext cx="24352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46341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稳频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He—Ne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激光器    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5402263" y="4343400"/>
          <a:ext cx="2217737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Equation" r:id="rId5" imgW="809733" imgH="180790" progId="Equation.DSMT4">
                  <p:embed/>
                </p:oleObj>
              </mc:Choice>
              <mc:Fallback>
                <p:oleObj name="Equation" r:id="rId5" imgW="809733" imgH="18079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343400"/>
                        <a:ext cx="2217737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5065713" y="5257800"/>
            <a:ext cx="36210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激光的 单色性比可比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普通光高</a:t>
            </a:r>
            <a:r>
              <a:rPr lang="en-US" altLang="zh-CN" b="1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en-US" altLang="zh-CN" b="1" baseline="30000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-10</a:t>
            </a:r>
            <a:r>
              <a:rPr lang="zh-CN" altLang="en-US" b="1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倍</a:t>
            </a:r>
            <a:r>
              <a:rPr lang="en-US" altLang="zh-CN" b="1">
                <a:solidFill>
                  <a:srgbClr val="1C1C1C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sp>
        <p:nvSpPr>
          <p:cNvPr id="37897" name="Rectangle 12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激光特点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0" y="1066800"/>
            <a:ext cx="20574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高亮度</a:t>
            </a:r>
            <a:endParaRPr kumimoji="1" lang="zh-CN" altLang="en-US" sz="2400" b="1">
              <a:solidFill>
                <a:srgbClr val="FF3300"/>
              </a:solidFill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400" b="1">
              <a:solidFill>
                <a:srgbClr val="1C1C1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8915" name="Picture 4" descr="l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0"/>
            <a:ext cx="41148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5" descr="26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81150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 descr="照片 0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4800"/>
            <a:ext cx="4114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4524375" y="4365625"/>
            <a:ext cx="43148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46341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激光在屏上形成的小光斑，有极大的照度</a:t>
            </a:r>
            <a:endParaRPr lang="zh-CN" altLang="en-US" sz="20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4668838" y="5084763"/>
            <a:ext cx="4038600" cy="149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463416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b="1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       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太阳表面的亮度比白炽灯大几百倍。普通的激光器的输出亮度，比太阳表面的亮度大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10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亿倍。激光是当今世界上高亮度的光源。</a:t>
            </a:r>
            <a:endParaRPr lang="zh-CN" altLang="en-US" sz="18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激光特点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851" name="Group 43"/>
          <p:cNvGrpSpPr>
            <a:grpSpLocks/>
          </p:cNvGrpSpPr>
          <p:nvPr/>
        </p:nvGrpSpPr>
        <p:grpSpPr bwMode="auto">
          <a:xfrm>
            <a:off x="2209800" y="3581400"/>
            <a:ext cx="3124200" cy="2952750"/>
            <a:chOff x="1392" y="2256"/>
            <a:chExt cx="1968" cy="1860"/>
          </a:xfrm>
        </p:grpSpPr>
        <p:sp>
          <p:nvSpPr>
            <p:cNvPr id="39972" name="Rectangle 22"/>
            <p:cNvSpPr>
              <a:spLocks noChangeArrowheads="1"/>
            </p:cNvSpPr>
            <p:nvPr/>
          </p:nvSpPr>
          <p:spPr bwMode="auto">
            <a:xfrm>
              <a:off x="1392" y="2256"/>
              <a:ext cx="1968" cy="1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5846" name="Text Box 38"/>
            <p:cNvSpPr txBox="1">
              <a:spLocks noChangeArrowheads="1"/>
            </p:cNvSpPr>
            <p:nvPr/>
          </p:nvSpPr>
          <p:spPr bwMode="auto">
            <a:xfrm>
              <a:off x="1392" y="3514"/>
              <a:ext cx="1968" cy="60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9600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受激辐射的</a:t>
              </a:r>
            </a:p>
            <a:p>
              <a:pPr eaLnBrk="1" hangingPunct="1">
                <a:defRPr/>
              </a:pPr>
              <a:r>
                <a:rPr lang="zh-CN" altLang="en-US"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光放大示意图</a:t>
              </a:r>
            </a:p>
          </p:txBody>
        </p:sp>
      </p:grp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普通光源和激光发光过程对比</a:t>
            </a:r>
          </a:p>
        </p:txBody>
      </p:sp>
      <p:sp>
        <p:nvSpPr>
          <p:cNvPr id="375812" name="Freeform 4"/>
          <p:cNvSpPr>
            <a:spLocks/>
          </p:cNvSpPr>
          <p:nvPr/>
        </p:nvSpPr>
        <p:spPr bwMode="auto">
          <a:xfrm>
            <a:off x="827088" y="1455738"/>
            <a:ext cx="876300" cy="1244600"/>
          </a:xfrm>
          <a:custGeom>
            <a:avLst/>
            <a:gdLst>
              <a:gd name="T0" fmla="*/ 131670837 w 648"/>
              <a:gd name="T1" fmla="*/ 967740000 h 784"/>
              <a:gd name="T2" fmla="*/ 131670837 w 648"/>
              <a:gd name="T3" fmla="*/ 483870000 h 784"/>
              <a:gd name="T4" fmla="*/ 658351478 w 648"/>
              <a:gd name="T5" fmla="*/ 0 h 784"/>
              <a:gd name="T6" fmla="*/ 1097253365 w 648"/>
              <a:gd name="T7" fmla="*/ 483870000 h 784"/>
              <a:gd name="T8" fmla="*/ 1185033472 w 648"/>
              <a:gd name="T9" fmla="*/ 967740000 h 784"/>
              <a:gd name="T10" fmla="*/ 1097253365 w 648"/>
              <a:gd name="T11" fmla="*/ 1814512500 h 784"/>
              <a:gd name="T12" fmla="*/ 921693151 w 648"/>
              <a:gd name="T13" fmla="*/ 1935480000 h 784"/>
              <a:gd name="T14" fmla="*/ 395011157 w 648"/>
              <a:gd name="T15" fmla="*/ 1693545000 h 784"/>
              <a:gd name="T16" fmla="*/ 43890730 w 648"/>
              <a:gd name="T17" fmla="*/ 1451610000 h 784"/>
              <a:gd name="T18" fmla="*/ 131670837 w 648"/>
              <a:gd name="T19" fmla="*/ 967740000 h 7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48" h="784">
                <a:moveTo>
                  <a:pt x="72" y="384"/>
                </a:moveTo>
                <a:cubicBezTo>
                  <a:pt x="80" y="320"/>
                  <a:pt x="24" y="256"/>
                  <a:pt x="72" y="192"/>
                </a:cubicBezTo>
                <a:cubicBezTo>
                  <a:pt x="120" y="128"/>
                  <a:pt x="272" y="0"/>
                  <a:pt x="360" y="0"/>
                </a:cubicBezTo>
                <a:cubicBezTo>
                  <a:pt x="448" y="0"/>
                  <a:pt x="552" y="128"/>
                  <a:pt x="600" y="192"/>
                </a:cubicBezTo>
                <a:cubicBezTo>
                  <a:pt x="648" y="256"/>
                  <a:pt x="648" y="296"/>
                  <a:pt x="648" y="384"/>
                </a:cubicBezTo>
                <a:cubicBezTo>
                  <a:pt x="648" y="472"/>
                  <a:pt x="624" y="656"/>
                  <a:pt x="600" y="720"/>
                </a:cubicBezTo>
                <a:cubicBezTo>
                  <a:pt x="576" y="784"/>
                  <a:pt x="568" y="776"/>
                  <a:pt x="504" y="768"/>
                </a:cubicBezTo>
                <a:cubicBezTo>
                  <a:pt x="440" y="760"/>
                  <a:pt x="296" y="704"/>
                  <a:pt x="216" y="672"/>
                </a:cubicBezTo>
                <a:cubicBezTo>
                  <a:pt x="136" y="640"/>
                  <a:pt x="48" y="624"/>
                  <a:pt x="24" y="576"/>
                </a:cubicBezTo>
                <a:cubicBezTo>
                  <a:pt x="0" y="528"/>
                  <a:pt x="64" y="448"/>
                  <a:pt x="72" y="384"/>
                </a:cubicBezTo>
                <a:close/>
              </a:path>
            </a:pathLst>
          </a:cu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13" name="Freeform 5"/>
          <p:cNvSpPr>
            <a:spLocks/>
          </p:cNvSpPr>
          <p:nvPr/>
        </p:nvSpPr>
        <p:spPr bwMode="auto">
          <a:xfrm>
            <a:off x="1403350" y="1598613"/>
            <a:ext cx="614363" cy="246062"/>
          </a:xfrm>
          <a:custGeom>
            <a:avLst/>
            <a:gdLst>
              <a:gd name="T0" fmla="*/ 0 w 865"/>
              <a:gd name="T1" fmla="*/ 284998603 h 159"/>
              <a:gd name="T2" fmla="*/ 67091991 w 865"/>
              <a:gd name="T3" fmla="*/ 7185320 h 159"/>
              <a:gd name="T4" fmla="*/ 133678997 w 865"/>
              <a:gd name="T5" fmla="*/ 323317730 h 159"/>
              <a:gd name="T6" fmla="*/ 218426999 w 865"/>
              <a:gd name="T7" fmla="*/ 7185320 h 159"/>
              <a:gd name="T8" fmla="*/ 285014005 w 865"/>
              <a:gd name="T9" fmla="*/ 352055915 h 159"/>
              <a:gd name="T10" fmla="*/ 351601721 w 865"/>
              <a:gd name="T11" fmla="*/ 179620617 h 159"/>
              <a:gd name="T12" fmla="*/ 436349012 w 865"/>
              <a:gd name="T13" fmla="*/ 150880885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4" name="Freeform 6"/>
          <p:cNvSpPr>
            <a:spLocks/>
          </p:cNvSpPr>
          <p:nvPr/>
        </p:nvSpPr>
        <p:spPr bwMode="auto">
          <a:xfrm>
            <a:off x="2157413" y="1598613"/>
            <a:ext cx="614362" cy="246062"/>
          </a:xfrm>
          <a:custGeom>
            <a:avLst/>
            <a:gdLst>
              <a:gd name="T0" fmla="*/ 0 w 865"/>
              <a:gd name="T1" fmla="*/ 284998603 h 159"/>
              <a:gd name="T2" fmla="*/ 67091882 w 865"/>
              <a:gd name="T3" fmla="*/ 7185320 h 159"/>
              <a:gd name="T4" fmla="*/ 133678779 w 865"/>
              <a:gd name="T5" fmla="*/ 323317730 h 159"/>
              <a:gd name="T6" fmla="*/ 218425933 w 865"/>
              <a:gd name="T7" fmla="*/ 7185320 h 159"/>
              <a:gd name="T8" fmla="*/ 285012830 w 865"/>
              <a:gd name="T9" fmla="*/ 352055915 h 159"/>
              <a:gd name="T10" fmla="*/ 351600438 w 865"/>
              <a:gd name="T11" fmla="*/ 179620617 h 159"/>
              <a:gd name="T12" fmla="*/ 436347592 w 865"/>
              <a:gd name="T13" fmla="*/ 150880885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5" name="Freeform 7"/>
          <p:cNvSpPr>
            <a:spLocks/>
          </p:cNvSpPr>
          <p:nvPr/>
        </p:nvSpPr>
        <p:spPr bwMode="auto">
          <a:xfrm>
            <a:off x="1509713" y="2247900"/>
            <a:ext cx="614362" cy="246063"/>
          </a:xfrm>
          <a:custGeom>
            <a:avLst/>
            <a:gdLst>
              <a:gd name="T0" fmla="*/ 0 w 865"/>
              <a:gd name="T1" fmla="*/ 284999762 h 159"/>
              <a:gd name="T2" fmla="*/ 67091882 w 865"/>
              <a:gd name="T3" fmla="*/ 7185349 h 159"/>
              <a:gd name="T4" fmla="*/ 133678779 w 865"/>
              <a:gd name="T5" fmla="*/ 323319044 h 159"/>
              <a:gd name="T6" fmla="*/ 218425933 w 865"/>
              <a:gd name="T7" fmla="*/ 7185349 h 159"/>
              <a:gd name="T8" fmla="*/ 285012830 w 865"/>
              <a:gd name="T9" fmla="*/ 352058893 h 159"/>
              <a:gd name="T10" fmla="*/ 351600438 w 865"/>
              <a:gd name="T11" fmla="*/ 179621347 h 159"/>
              <a:gd name="T12" fmla="*/ 436347592 w 865"/>
              <a:gd name="T13" fmla="*/ 1508830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6" name="Freeform 8"/>
          <p:cNvSpPr>
            <a:spLocks/>
          </p:cNvSpPr>
          <p:nvPr/>
        </p:nvSpPr>
        <p:spPr bwMode="auto">
          <a:xfrm>
            <a:off x="2228850" y="2247900"/>
            <a:ext cx="614363" cy="246063"/>
          </a:xfrm>
          <a:custGeom>
            <a:avLst/>
            <a:gdLst>
              <a:gd name="T0" fmla="*/ 0 w 865"/>
              <a:gd name="T1" fmla="*/ 284999762 h 159"/>
              <a:gd name="T2" fmla="*/ 67091991 w 865"/>
              <a:gd name="T3" fmla="*/ 7185349 h 159"/>
              <a:gd name="T4" fmla="*/ 133678997 w 865"/>
              <a:gd name="T5" fmla="*/ 323319044 h 159"/>
              <a:gd name="T6" fmla="*/ 218426999 w 865"/>
              <a:gd name="T7" fmla="*/ 7185349 h 159"/>
              <a:gd name="T8" fmla="*/ 285014005 w 865"/>
              <a:gd name="T9" fmla="*/ 352058893 h 159"/>
              <a:gd name="T10" fmla="*/ 351601721 w 865"/>
              <a:gd name="T11" fmla="*/ 179621347 h 159"/>
              <a:gd name="T12" fmla="*/ 436349012 w 865"/>
              <a:gd name="T13" fmla="*/ 1508830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7" name="Freeform 9"/>
          <p:cNvSpPr>
            <a:spLocks/>
          </p:cNvSpPr>
          <p:nvPr/>
        </p:nvSpPr>
        <p:spPr bwMode="auto">
          <a:xfrm>
            <a:off x="3021013" y="1598613"/>
            <a:ext cx="614362" cy="246062"/>
          </a:xfrm>
          <a:custGeom>
            <a:avLst/>
            <a:gdLst>
              <a:gd name="T0" fmla="*/ 0 w 865"/>
              <a:gd name="T1" fmla="*/ 284998603 h 159"/>
              <a:gd name="T2" fmla="*/ 67091882 w 865"/>
              <a:gd name="T3" fmla="*/ 7185320 h 159"/>
              <a:gd name="T4" fmla="*/ 133678779 w 865"/>
              <a:gd name="T5" fmla="*/ 323317730 h 159"/>
              <a:gd name="T6" fmla="*/ 218425933 w 865"/>
              <a:gd name="T7" fmla="*/ 7185320 h 159"/>
              <a:gd name="T8" fmla="*/ 285012830 w 865"/>
              <a:gd name="T9" fmla="*/ 352055915 h 159"/>
              <a:gd name="T10" fmla="*/ 351600438 w 865"/>
              <a:gd name="T11" fmla="*/ 179620617 h 159"/>
              <a:gd name="T12" fmla="*/ 436347592 w 865"/>
              <a:gd name="T13" fmla="*/ 150880885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8" name="Freeform 10"/>
          <p:cNvSpPr>
            <a:spLocks/>
          </p:cNvSpPr>
          <p:nvPr/>
        </p:nvSpPr>
        <p:spPr bwMode="auto">
          <a:xfrm>
            <a:off x="2987675" y="2289175"/>
            <a:ext cx="614363" cy="246063"/>
          </a:xfrm>
          <a:custGeom>
            <a:avLst/>
            <a:gdLst>
              <a:gd name="T0" fmla="*/ 0 w 865"/>
              <a:gd name="T1" fmla="*/ 284999762 h 159"/>
              <a:gd name="T2" fmla="*/ 67091991 w 865"/>
              <a:gd name="T3" fmla="*/ 7185349 h 159"/>
              <a:gd name="T4" fmla="*/ 133678997 w 865"/>
              <a:gd name="T5" fmla="*/ 323319044 h 159"/>
              <a:gd name="T6" fmla="*/ 218426999 w 865"/>
              <a:gd name="T7" fmla="*/ 7185349 h 159"/>
              <a:gd name="T8" fmla="*/ 285014005 w 865"/>
              <a:gd name="T9" fmla="*/ 352058893 h 159"/>
              <a:gd name="T10" fmla="*/ 351601721 w 865"/>
              <a:gd name="T11" fmla="*/ 179621347 h 159"/>
              <a:gd name="T12" fmla="*/ 436349012 w 865"/>
              <a:gd name="T13" fmla="*/ 1508830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5819" name="Text Box 11"/>
          <p:cNvSpPr txBox="1">
            <a:spLocks noChangeArrowheads="1"/>
          </p:cNvSpPr>
          <p:nvPr/>
        </p:nvSpPr>
        <p:spPr bwMode="auto">
          <a:xfrm>
            <a:off x="1211263" y="1166813"/>
            <a:ext cx="60960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960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75820" name="Line 12"/>
          <p:cNvSpPr>
            <a:spLocks noChangeShapeType="1"/>
          </p:cNvSpPr>
          <p:nvPr/>
        </p:nvSpPr>
        <p:spPr bwMode="auto">
          <a:xfrm>
            <a:off x="2411413" y="2462213"/>
            <a:ext cx="288925" cy="504825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21" name="Line 13"/>
          <p:cNvSpPr>
            <a:spLocks noChangeShapeType="1"/>
          </p:cNvSpPr>
          <p:nvPr/>
        </p:nvSpPr>
        <p:spPr bwMode="auto">
          <a:xfrm flipH="1">
            <a:off x="2916238" y="2462213"/>
            <a:ext cx="287337" cy="504825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22" name="Line 14"/>
          <p:cNvSpPr>
            <a:spLocks noChangeShapeType="1"/>
          </p:cNvSpPr>
          <p:nvPr/>
        </p:nvSpPr>
        <p:spPr bwMode="auto">
          <a:xfrm flipV="1">
            <a:off x="3563938" y="2103438"/>
            <a:ext cx="576262" cy="2159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23" name="Line 15"/>
          <p:cNvSpPr>
            <a:spLocks noChangeShapeType="1"/>
          </p:cNvSpPr>
          <p:nvPr/>
        </p:nvSpPr>
        <p:spPr bwMode="auto">
          <a:xfrm>
            <a:off x="3635375" y="1814513"/>
            <a:ext cx="431800" cy="14446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24" name="Text Box 16"/>
          <p:cNvSpPr txBox="1">
            <a:spLocks noChangeArrowheads="1"/>
          </p:cNvSpPr>
          <p:nvPr/>
        </p:nvSpPr>
        <p:spPr bwMode="auto">
          <a:xfrm>
            <a:off x="2268538" y="2895600"/>
            <a:ext cx="5183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非相干（同一原子先后发出的光）</a:t>
            </a:r>
          </a:p>
        </p:txBody>
      </p:sp>
      <p:sp>
        <p:nvSpPr>
          <p:cNvPr id="375825" name="Text Box 17"/>
          <p:cNvSpPr txBox="1">
            <a:spLocks noChangeArrowheads="1"/>
          </p:cNvSpPr>
          <p:nvPr/>
        </p:nvSpPr>
        <p:spPr bwMode="auto">
          <a:xfrm>
            <a:off x="4211638" y="1790700"/>
            <a:ext cx="439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非相干（不同原子发出的光）</a:t>
            </a:r>
          </a:p>
        </p:txBody>
      </p:sp>
      <p:sp>
        <p:nvSpPr>
          <p:cNvPr id="375827" name="Text Box 19"/>
          <p:cNvSpPr txBox="1">
            <a:spLocks noChangeArrowheads="1"/>
          </p:cNvSpPr>
          <p:nvPr/>
        </p:nvSpPr>
        <p:spPr bwMode="auto">
          <a:xfrm>
            <a:off x="1143000" y="609600"/>
            <a:ext cx="60960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960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375831" name="Freeform 23"/>
          <p:cNvSpPr>
            <a:spLocks/>
          </p:cNvSpPr>
          <p:nvPr/>
        </p:nvSpPr>
        <p:spPr bwMode="auto">
          <a:xfrm>
            <a:off x="2428875" y="4365625"/>
            <a:ext cx="619125" cy="157163"/>
          </a:xfrm>
          <a:custGeom>
            <a:avLst/>
            <a:gdLst>
              <a:gd name="T0" fmla="*/ 0 w 390"/>
              <a:gd name="T1" fmla="*/ 155448941 h 96"/>
              <a:gd name="T2" fmla="*/ 103327200 w 390"/>
              <a:gd name="T3" fmla="*/ 233172593 h 96"/>
              <a:gd name="T4" fmla="*/ 191531875 w 390"/>
              <a:gd name="T5" fmla="*/ 10719826 h 96"/>
              <a:gd name="T6" fmla="*/ 302418750 w 390"/>
              <a:gd name="T7" fmla="*/ 251933926 h 96"/>
              <a:gd name="T8" fmla="*/ 390625013 w 390"/>
              <a:gd name="T9" fmla="*/ 2679957 h 96"/>
              <a:gd name="T10" fmla="*/ 511592513 w 390"/>
              <a:gd name="T11" fmla="*/ 233172593 h 96"/>
              <a:gd name="T12" fmla="*/ 592237513 w 390"/>
              <a:gd name="T13" fmla="*/ 120606231 h 96"/>
              <a:gd name="T14" fmla="*/ 630039063 w 390"/>
              <a:gd name="T15" fmla="*/ 99164942 h 96"/>
              <a:gd name="T16" fmla="*/ 685482500 w 390"/>
              <a:gd name="T17" fmla="*/ 91125072 h 96"/>
              <a:gd name="T18" fmla="*/ 982860938 w 390"/>
              <a:gd name="T19" fmla="*/ 128647738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90" h="96">
                <a:moveTo>
                  <a:pt x="0" y="58"/>
                </a:moveTo>
                <a:cubicBezTo>
                  <a:pt x="7" y="63"/>
                  <a:pt x="28" y="96"/>
                  <a:pt x="41" y="87"/>
                </a:cubicBezTo>
                <a:cubicBezTo>
                  <a:pt x="53" y="78"/>
                  <a:pt x="63" y="3"/>
                  <a:pt x="76" y="4"/>
                </a:cubicBezTo>
                <a:cubicBezTo>
                  <a:pt x="89" y="5"/>
                  <a:pt x="107" y="95"/>
                  <a:pt x="120" y="94"/>
                </a:cubicBezTo>
                <a:cubicBezTo>
                  <a:pt x="132" y="94"/>
                  <a:pt x="141" y="3"/>
                  <a:pt x="155" y="1"/>
                </a:cubicBezTo>
                <a:cubicBezTo>
                  <a:pt x="169" y="0"/>
                  <a:pt x="190" y="80"/>
                  <a:pt x="203" y="87"/>
                </a:cubicBezTo>
                <a:cubicBezTo>
                  <a:pt x="216" y="94"/>
                  <a:pt x="227" y="53"/>
                  <a:pt x="235" y="45"/>
                </a:cubicBezTo>
                <a:cubicBezTo>
                  <a:pt x="242" y="36"/>
                  <a:pt x="244" y="38"/>
                  <a:pt x="250" y="37"/>
                </a:cubicBezTo>
                <a:cubicBezTo>
                  <a:pt x="257" y="35"/>
                  <a:pt x="249" y="32"/>
                  <a:pt x="272" y="34"/>
                </a:cubicBezTo>
                <a:cubicBezTo>
                  <a:pt x="295" y="36"/>
                  <a:pt x="366" y="45"/>
                  <a:pt x="390" y="48"/>
                </a:cubicBezTo>
              </a:path>
            </a:pathLst>
          </a:custGeom>
          <a:noFill/>
          <a:ln w="34925" cmpd="sng">
            <a:solidFill>
              <a:srgbClr val="A600A6"/>
            </a:solidFill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5832" name="Freeform 24"/>
          <p:cNvSpPr>
            <a:spLocks/>
          </p:cNvSpPr>
          <p:nvPr/>
        </p:nvSpPr>
        <p:spPr bwMode="auto">
          <a:xfrm>
            <a:off x="2962275" y="4679950"/>
            <a:ext cx="619125" cy="157163"/>
          </a:xfrm>
          <a:custGeom>
            <a:avLst/>
            <a:gdLst>
              <a:gd name="T0" fmla="*/ 0 w 390"/>
              <a:gd name="T1" fmla="*/ 155448941 h 96"/>
              <a:gd name="T2" fmla="*/ 103327200 w 390"/>
              <a:gd name="T3" fmla="*/ 233172593 h 96"/>
              <a:gd name="T4" fmla="*/ 191531875 w 390"/>
              <a:gd name="T5" fmla="*/ 10719826 h 96"/>
              <a:gd name="T6" fmla="*/ 302418750 w 390"/>
              <a:gd name="T7" fmla="*/ 251933926 h 96"/>
              <a:gd name="T8" fmla="*/ 390625013 w 390"/>
              <a:gd name="T9" fmla="*/ 2679957 h 96"/>
              <a:gd name="T10" fmla="*/ 511592513 w 390"/>
              <a:gd name="T11" fmla="*/ 233172593 h 96"/>
              <a:gd name="T12" fmla="*/ 592237513 w 390"/>
              <a:gd name="T13" fmla="*/ 120606231 h 96"/>
              <a:gd name="T14" fmla="*/ 630039063 w 390"/>
              <a:gd name="T15" fmla="*/ 99164942 h 96"/>
              <a:gd name="T16" fmla="*/ 685482500 w 390"/>
              <a:gd name="T17" fmla="*/ 91125072 h 96"/>
              <a:gd name="T18" fmla="*/ 982860938 w 390"/>
              <a:gd name="T19" fmla="*/ 128647738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90" h="96">
                <a:moveTo>
                  <a:pt x="0" y="58"/>
                </a:moveTo>
                <a:cubicBezTo>
                  <a:pt x="7" y="63"/>
                  <a:pt x="28" y="96"/>
                  <a:pt x="41" y="87"/>
                </a:cubicBezTo>
                <a:cubicBezTo>
                  <a:pt x="53" y="78"/>
                  <a:pt x="63" y="3"/>
                  <a:pt x="76" y="4"/>
                </a:cubicBezTo>
                <a:cubicBezTo>
                  <a:pt x="89" y="5"/>
                  <a:pt x="107" y="95"/>
                  <a:pt x="120" y="94"/>
                </a:cubicBezTo>
                <a:cubicBezTo>
                  <a:pt x="132" y="94"/>
                  <a:pt x="141" y="3"/>
                  <a:pt x="155" y="1"/>
                </a:cubicBezTo>
                <a:cubicBezTo>
                  <a:pt x="169" y="0"/>
                  <a:pt x="190" y="80"/>
                  <a:pt x="203" y="87"/>
                </a:cubicBezTo>
                <a:cubicBezTo>
                  <a:pt x="216" y="94"/>
                  <a:pt x="227" y="53"/>
                  <a:pt x="235" y="45"/>
                </a:cubicBezTo>
                <a:cubicBezTo>
                  <a:pt x="242" y="36"/>
                  <a:pt x="244" y="38"/>
                  <a:pt x="250" y="37"/>
                </a:cubicBezTo>
                <a:cubicBezTo>
                  <a:pt x="257" y="35"/>
                  <a:pt x="249" y="32"/>
                  <a:pt x="272" y="34"/>
                </a:cubicBezTo>
                <a:cubicBezTo>
                  <a:pt x="295" y="36"/>
                  <a:pt x="366" y="45"/>
                  <a:pt x="390" y="48"/>
                </a:cubicBezTo>
              </a:path>
            </a:pathLst>
          </a:custGeom>
          <a:noFill/>
          <a:ln w="34925" cmpd="sng">
            <a:solidFill>
              <a:srgbClr val="A600A6"/>
            </a:solidFill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75833" name="Freeform 25"/>
          <p:cNvSpPr>
            <a:spLocks/>
          </p:cNvSpPr>
          <p:nvPr/>
        </p:nvSpPr>
        <p:spPr bwMode="auto">
          <a:xfrm>
            <a:off x="2962275" y="3895725"/>
            <a:ext cx="619125" cy="155575"/>
          </a:xfrm>
          <a:custGeom>
            <a:avLst/>
            <a:gdLst>
              <a:gd name="T0" fmla="*/ 0 w 390"/>
              <a:gd name="T1" fmla="*/ 152322510 h 96"/>
              <a:gd name="T2" fmla="*/ 103327200 w 390"/>
              <a:gd name="T3" fmla="*/ 228484576 h 96"/>
              <a:gd name="T4" fmla="*/ 191531875 w 390"/>
              <a:gd name="T5" fmla="*/ 10504554 h 96"/>
              <a:gd name="T6" fmla="*/ 302418750 w 390"/>
              <a:gd name="T7" fmla="*/ 246868355 h 96"/>
              <a:gd name="T8" fmla="*/ 390625013 w 390"/>
              <a:gd name="T9" fmla="*/ 2626949 h 96"/>
              <a:gd name="T10" fmla="*/ 511592513 w 390"/>
              <a:gd name="T11" fmla="*/ 228484576 h 96"/>
              <a:gd name="T12" fmla="*/ 592237513 w 390"/>
              <a:gd name="T13" fmla="*/ 118181901 h 96"/>
              <a:gd name="T14" fmla="*/ 630039063 w 390"/>
              <a:gd name="T15" fmla="*/ 97171173 h 96"/>
              <a:gd name="T16" fmla="*/ 685482500 w 390"/>
              <a:gd name="T17" fmla="*/ 89291947 h 96"/>
              <a:gd name="T18" fmla="*/ 982860938 w 390"/>
              <a:gd name="T19" fmla="*/ 126061126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90" h="96">
                <a:moveTo>
                  <a:pt x="0" y="58"/>
                </a:moveTo>
                <a:cubicBezTo>
                  <a:pt x="7" y="63"/>
                  <a:pt x="28" y="96"/>
                  <a:pt x="41" y="87"/>
                </a:cubicBezTo>
                <a:cubicBezTo>
                  <a:pt x="53" y="78"/>
                  <a:pt x="63" y="3"/>
                  <a:pt x="76" y="4"/>
                </a:cubicBezTo>
                <a:cubicBezTo>
                  <a:pt x="89" y="5"/>
                  <a:pt x="107" y="95"/>
                  <a:pt x="120" y="94"/>
                </a:cubicBezTo>
                <a:cubicBezTo>
                  <a:pt x="132" y="94"/>
                  <a:pt x="141" y="3"/>
                  <a:pt x="155" y="1"/>
                </a:cubicBezTo>
                <a:cubicBezTo>
                  <a:pt x="169" y="0"/>
                  <a:pt x="190" y="80"/>
                  <a:pt x="203" y="87"/>
                </a:cubicBezTo>
                <a:cubicBezTo>
                  <a:pt x="216" y="94"/>
                  <a:pt x="227" y="53"/>
                  <a:pt x="235" y="45"/>
                </a:cubicBezTo>
                <a:cubicBezTo>
                  <a:pt x="242" y="36"/>
                  <a:pt x="244" y="38"/>
                  <a:pt x="250" y="37"/>
                </a:cubicBezTo>
                <a:cubicBezTo>
                  <a:pt x="257" y="35"/>
                  <a:pt x="249" y="32"/>
                  <a:pt x="272" y="34"/>
                </a:cubicBezTo>
                <a:cubicBezTo>
                  <a:pt x="295" y="36"/>
                  <a:pt x="366" y="45"/>
                  <a:pt x="390" y="48"/>
                </a:cubicBezTo>
              </a:path>
            </a:pathLst>
          </a:custGeom>
          <a:noFill/>
          <a:ln w="34925" cmpd="sng">
            <a:solidFill>
              <a:srgbClr val="A600A6"/>
            </a:solidFill>
            <a:round/>
            <a:headEnd type="none" w="med" len="med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75849" name="Group 41"/>
          <p:cNvGrpSpPr>
            <a:grpSpLocks/>
          </p:cNvGrpSpPr>
          <p:nvPr/>
        </p:nvGrpSpPr>
        <p:grpSpPr bwMode="auto">
          <a:xfrm>
            <a:off x="3571875" y="3738563"/>
            <a:ext cx="619125" cy="1411287"/>
            <a:chOff x="2106" y="2451"/>
            <a:chExt cx="390" cy="889"/>
          </a:xfrm>
        </p:grpSpPr>
        <p:sp>
          <p:nvSpPr>
            <p:cNvPr id="39968" name="Freeform 26"/>
            <p:cNvSpPr>
              <a:spLocks/>
            </p:cNvSpPr>
            <p:nvPr/>
          </p:nvSpPr>
          <p:spPr bwMode="auto">
            <a:xfrm>
              <a:off x="2106" y="2451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9" name="Freeform 27"/>
            <p:cNvSpPr>
              <a:spLocks/>
            </p:cNvSpPr>
            <p:nvPr/>
          </p:nvSpPr>
          <p:spPr bwMode="auto">
            <a:xfrm>
              <a:off x="2106" y="2747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70" name="Freeform 28"/>
            <p:cNvSpPr>
              <a:spLocks/>
            </p:cNvSpPr>
            <p:nvPr/>
          </p:nvSpPr>
          <p:spPr bwMode="auto">
            <a:xfrm>
              <a:off x="2106" y="2994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71" name="Freeform 29"/>
            <p:cNvSpPr>
              <a:spLocks/>
            </p:cNvSpPr>
            <p:nvPr/>
          </p:nvSpPr>
          <p:spPr bwMode="auto">
            <a:xfrm>
              <a:off x="2106" y="3241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75850" name="Group 42"/>
          <p:cNvGrpSpPr>
            <a:grpSpLocks/>
          </p:cNvGrpSpPr>
          <p:nvPr/>
        </p:nvGrpSpPr>
        <p:grpSpPr bwMode="auto">
          <a:xfrm>
            <a:off x="4324350" y="3659188"/>
            <a:ext cx="628650" cy="1804987"/>
            <a:chOff x="2580" y="2401"/>
            <a:chExt cx="396" cy="1137"/>
          </a:xfrm>
        </p:grpSpPr>
        <p:sp>
          <p:nvSpPr>
            <p:cNvPr id="39960" name="Freeform 30"/>
            <p:cNvSpPr>
              <a:spLocks/>
            </p:cNvSpPr>
            <p:nvPr/>
          </p:nvSpPr>
          <p:spPr bwMode="auto">
            <a:xfrm>
              <a:off x="2586" y="2401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1" name="Freeform 31"/>
            <p:cNvSpPr>
              <a:spLocks/>
            </p:cNvSpPr>
            <p:nvPr/>
          </p:nvSpPr>
          <p:spPr bwMode="auto">
            <a:xfrm>
              <a:off x="2586" y="2550"/>
              <a:ext cx="390" cy="98"/>
            </a:xfrm>
            <a:custGeom>
              <a:avLst/>
              <a:gdLst>
                <a:gd name="T0" fmla="*/ 0 w 390"/>
                <a:gd name="T1" fmla="*/ 60 h 96"/>
                <a:gd name="T2" fmla="*/ 41 w 390"/>
                <a:gd name="T3" fmla="*/ 91 h 96"/>
                <a:gd name="T4" fmla="*/ 76 w 390"/>
                <a:gd name="T5" fmla="*/ 4 h 96"/>
                <a:gd name="T6" fmla="*/ 120 w 390"/>
                <a:gd name="T7" fmla="*/ 98 h 96"/>
                <a:gd name="T8" fmla="*/ 155 w 390"/>
                <a:gd name="T9" fmla="*/ 1 h 96"/>
                <a:gd name="T10" fmla="*/ 203 w 390"/>
                <a:gd name="T11" fmla="*/ 91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2" name="Freeform 32"/>
            <p:cNvSpPr>
              <a:spLocks/>
            </p:cNvSpPr>
            <p:nvPr/>
          </p:nvSpPr>
          <p:spPr bwMode="auto">
            <a:xfrm>
              <a:off x="2580" y="2698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3" name="Freeform 33"/>
            <p:cNvSpPr>
              <a:spLocks/>
            </p:cNvSpPr>
            <p:nvPr/>
          </p:nvSpPr>
          <p:spPr bwMode="auto">
            <a:xfrm>
              <a:off x="2580" y="2846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4" name="Freeform 34"/>
            <p:cNvSpPr>
              <a:spLocks/>
            </p:cNvSpPr>
            <p:nvPr/>
          </p:nvSpPr>
          <p:spPr bwMode="auto">
            <a:xfrm>
              <a:off x="2580" y="2994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5" name="Freeform 35"/>
            <p:cNvSpPr>
              <a:spLocks/>
            </p:cNvSpPr>
            <p:nvPr/>
          </p:nvSpPr>
          <p:spPr bwMode="auto">
            <a:xfrm>
              <a:off x="2580" y="3143"/>
              <a:ext cx="390" cy="98"/>
            </a:xfrm>
            <a:custGeom>
              <a:avLst/>
              <a:gdLst>
                <a:gd name="T0" fmla="*/ 0 w 390"/>
                <a:gd name="T1" fmla="*/ 60 h 96"/>
                <a:gd name="T2" fmla="*/ 41 w 390"/>
                <a:gd name="T3" fmla="*/ 91 h 96"/>
                <a:gd name="T4" fmla="*/ 76 w 390"/>
                <a:gd name="T5" fmla="*/ 4 h 96"/>
                <a:gd name="T6" fmla="*/ 120 w 390"/>
                <a:gd name="T7" fmla="*/ 98 h 96"/>
                <a:gd name="T8" fmla="*/ 155 w 390"/>
                <a:gd name="T9" fmla="*/ 1 h 96"/>
                <a:gd name="T10" fmla="*/ 203 w 390"/>
                <a:gd name="T11" fmla="*/ 91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6" name="Freeform 36"/>
            <p:cNvSpPr>
              <a:spLocks/>
            </p:cNvSpPr>
            <p:nvPr/>
          </p:nvSpPr>
          <p:spPr bwMode="auto">
            <a:xfrm>
              <a:off x="2580" y="3291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967" name="Freeform 37"/>
            <p:cNvSpPr>
              <a:spLocks/>
            </p:cNvSpPr>
            <p:nvPr/>
          </p:nvSpPr>
          <p:spPr bwMode="auto">
            <a:xfrm>
              <a:off x="2586" y="3439"/>
              <a:ext cx="390" cy="99"/>
            </a:xfrm>
            <a:custGeom>
              <a:avLst/>
              <a:gdLst>
                <a:gd name="T0" fmla="*/ 0 w 390"/>
                <a:gd name="T1" fmla="*/ 62 h 96"/>
                <a:gd name="T2" fmla="*/ 41 w 390"/>
                <a:gd name="T3" fmla="*/ 93 h 96"/>
                <a:gd name="T4" fmla="*/ 76 w 390"/>
                <a:gd name="T5" fmla="*/ 4 h 96"/>
                <a:gd name="T6" fmla="*/ 120 w 390"/>
                <a:gd name="T7" fmla="*/ 100 h 96"/>
                <a:gd name="T8" fmla="*/ 155 w 390"/>
                <a:gd name="T9" fmla="*/ 1 h 96"/>
                <a:gd name="T10" fmla="*/ 203 w 390"/>
                <a:gd name="T11" fmla="*/ 93 h 96"/>
                <a:gd name="T12" fmla="*/ 235 w 390"/>
                <a:gd name="T13" fmla="*/ 47 h 96"/>
                <a:gd name="T14" fmla="*/ 250 w 390"/>
                <a:gd name="T15" fmla="*/ 39 h 96"/>
                <a:gd name="T16" fmla="*/ 272 w 390"/>
                <a:gd name="T17" fmla="*/ 36 h 96"/>
                <a:gd name="T18" fmla="*/ 390 w 390"/>
                <a:gd name="T19" fmla="*/ 52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0" h="96">
                  <a:moveTo>
                    <a:pt x="0" y="58"/>
                  </a:moveTo>
                  <a:cubicBezTo>
                    <a:pt x="7" y="63"/>
                    <a:pt x="28" y="96"/>
                    <a:pt x="41" y="87"/>
                  </a:cubicBezTo>
                  <a:cubicBezTo>
                    <a:pt x="53" y="78"/>
                    <a:pt x="63" y="3"/>
                    <a:pt x="76" y="4"/>
                  </a:cubicBezTo>
                  <a:cubicBezTo>
                    <a:pt x="89" y="5"/>
                    <a:pt x="107" y="95"/>
                    <a:pt x="120" y="94"/>
                  </a:cubicBezTo>
                  <a:cubicBezTo>
                    <a:pt x="132" y="94"/>
                    <a:pt x="141" y="3"/>
                    <a:pt x="155" y="1"/>
                  </a:cubicBezTo>
                  <a:cubicBezTo>
                    <a:pt x="169" y="0"/>
                    <a:pt x="190" y="80"/>
                    <a:pt x="203" y="87"/>
                  </a:cubicBezTo>
                  <a:cubicBezTo>
                    <a:pt x="216" y="94"/>
                    <a:pt x="227" y="53"/>
                    <a:pt x="235" y="45"/>
                  </a:cubicBezTo>
                  <a:cubicBezTo>
                    <a:pt x="242" y="36"/>
                    <a:pt x="244" y="38"/>
                    <a:pt x="250" y="37"/>
                  </a:cubicBezTo>
                  <a:cubicBezTo>
                    <a:pt x="257" y="35"/>
                    <a:pt x="249" y="32"/>
                    <a:pt x="272" y="34"/>
                  </a:cubicBezTo>
                  <a:cubicBezTo>
                    <a:pt x="295" y="36"/>
                    <a:pt x="366" y="45"/>
                    <a:pt x="390" y="48"/>
                  </a:cubicBezTo>
                </a:path>
              </a:pathLst>
            </a:custGeom>
            <a:noFill/>
            <a:ln w="34925" cmpd="sng">
              <a:solidFill>
                <a:srgbClr val="A600A6"/>
              </a:solidFill>
              <a:round/>
              <a:headEnd type="none" w="med" len="med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7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75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7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75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75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75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7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7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7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7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2" grpId="0" animBg="1"/>
      <p:bldP spid="375813" grpId="0" animBg="1"/>
      <p:bldP spid="375814" grpId="0" animBg="1"/>
      <p:bldP spid="375815" grpId="0" animBg="1"/>
      <p:bldP spid="375816" grpId="0" animBg="1"/>
      <p:bldP spid="375817" grpId="0" animBg="1"/>
      <p:bldP spid="375818" grpId="0" animBg="1"/>
      <p:bldP spid="375819" grpId="0" autoUpdateAnimBg="0"/>
      <p:bldP spid="375820" grpId="0" animBg="1"/>
      <p:bldP spid="375821" grpId="0" animBg="1"/>
      <p:bldP spid="375822" grpId="0" animBg="1"/>
      <p:bldP spid="375823" grpId="0" animBg="1"/>
      <p:bldP spid="375824" grpId="0"/>
      <p:bldP spid="375825" grpId="0"/>
      <p:bldP spid="375827" grpId="0" autoUpdateAnimBg="0"/>
      <p:bldP spid="375831" grpId="0" animBg="1"/>
      <p:bldP spid="375832" grpId="0" animBg="1"/>
      <p:bldP spid="3758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光子的基本性质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光子的相干性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激光的模式与性质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u="sng" smtClean="0">
                <a:solidFill>
                  <a:srgbClr val="FF3300"/>
                </a:solidFill>
                <a:ea typeface="宋体" panose="02010600030101010101" pitchFamily="2" charset="-122"/>
              </a:rPr>
              <a:t>激光束的传输与透镜变换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激光器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grpSp>
        <p:nvGrpSpPr>
          <p:cNvPr id="205833" name="Group 9"/>
          <p:cNvGrpSpPr>
            <a:grpSpLocks/>
          </p:cNvGrpSpPr>
          <p:nvPr/>
        </p:nvGrpSpPr>
        <p:grpSpPr bwMode="auto">
          <a:xfrm>
            <a:off x="5486400" y="4114800"/>
            <a:ext cx="3143250" cy="2500313"/>
            <a:chOff x="3456" y="2592"/>
            <a:chExt cx="1980" cy="1575"/>
          </a:xfrm>
        </p:grpSpPr>
        <p:sp>
          <p:nvSpPr>
            <p:cNvPr id="10245" name="AutoShape 4"/>
            <p:cNvSpPr>
              <a:spLocks/>
            </p:cNvSpPr>
            <p:nvPr/>
          </p:nvSpPr>
          <p:spPr bwMode="auto">
            <a:xfrm>
              <a:off x="3456" y="2736"/>
              <a:ext cx="96" cy="1296"/>
            </a:xfrm>
            <a:prstGeom prst="leftBrace">
              <a:avLst>
                <a:gd name="adj1" fmla="val 112500"/>
                <a:gd name="adj2" fmla="val 50000"/>
              </a:avLst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246" name="Text Box 5"/>
            <p:cNvSpPr txBox="1">
              <a:spLocks noChangeArrowheads="1"/>
            </p:cNvSpPr>
            <p:nvPr/>
          </p:nvSpPr>
          <p:spPr bwMode="auto">
            <a:xfrm>
              <a:off x="3573" y="2592"/>
              <a:ext cx="113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ABCD</a:t>
              </a:r>
              <a:r>
                <a:rPr lang="zh-CN" altLang="en-US" sz="2800" b="1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矩阵 </a:t>
              </a:r>
            </a:p>
          </p:txBody>
        </p:sp>
        <p:sp>
          <p:nvSpPr>
            <p:cNvPr id="10247" name="Text Box 6"/>
            <p:cNvSpPr txBox="1">
              <a:spLocks noChangeArrowheads="1"/>
            </p:cNvSpPr>
            <p:nvPr/>
          </p:nvSpPr>
          <p:spPr bwMode="auto">
            <a:xfrm>
              <a:off x="3520" y="3173"/>
              <a:ext cx="191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楷体_GB2312" pitchFamily="49" charset="-122"/>
                </a:rPr>
                <a:t>高斯光束基本性质</a:t>
              </a:r>
            </a:p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楷体_GB2312" pitchFamily="49" charset="-122"/>
                </a:rPr>
                <a:t>和特征参数</a:t>
              </a:r>
            </a:p>
          </p:txBody>
        </p:sp>
        <p:sp>
          <p:nvSpPr>
            <p:cNvPr id="10248" name="Text Box 7"/>
            <p:cNvSpPr txBox="1">
              <a:spLocks noChangeArrowheads="1"/>
            </p:cNvSpPr>
            <p:nvPr/>
          </p:nvSpPr>
          <p:spPr bwMode="auto">
            <a:xfrm>
              <a:off x="3581" y="3840"/>
              <a:ext cx="16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chemeClr val="tx2"/>
                  </a:solidFill>
                  <a:ea typeface="楷体_GB2312" pitchFamily="49" charset="-122"/>
                </a:rPr>
                <a:t>q</a:t>
              </a:r>
              <a:r>
                <a:rPr lang="zh-CN" altLang="en-US" sz="2800" b="1">
                  <a:solidFill>
                    <a:schemeClr val="tx2"/>
                  </a:solidFill>
                  <a:ea typeface="楷体_GB2312" pitchFamily="49" charset="-122"/>
                </a:rPr>
                <a:t>参数变换规律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6112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ABCD</a:t>
            </a:r>
            <a:r>
              <a:rPr lang="zh-CN" altLang="en-US" smtClean="0">
                <a:ea typeface="宋体" panose="02010600030101010101" pitchFamily="2" charset="-122"/>
              </a:rPr>
              <a:t>矩阵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229600" cy="41148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FF0000"/>
                </a:solidFill>
                <a:ea typeface="宋体" panose="02010600030101010101" pitchFamily="2" charset="-122"/>
              </a:rPr>
              <a:t>几个前提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几何光学意义上的光线</a:t>
            </a:r>
            <a:r>
              <a:rPr lang="en-US" altLang="zh-CN" smtClean="0">
                <a:ea typeface="宋体" panose="02010600030101010101" pitchFamily="2" charset="-122"/>
              </a:rPr>
              <a:t>—</a:t>
            </a:r>
            <a:r>
              <a:rPr lang="el-GR" altLang="zh-CN" smtClean="0">
                <a:latin typeface="仿宋_GB2312" pitchFamily="49" charset="-122"/>
                <a:ea typeface="仿宋_GB2312" pitchFamily="49" charset="-122"/>
              </a:rPr>
              <a:t>λ</a:t>
            </a:r>
            <a:r>
              <a:rPr lang="el-GR" altLang="zh-CN" smtClean="0"/>
              <a:t>→0</a:t>
            </a:r>
            <a:endParaRPr lang="el-GR" altLang="zh-CN" smtClean="0">
              <a:latin typeface="仿宋_GB2312" pitchFamily="49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近轴光线近似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光学元件绕光轴旋转对称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均匀介质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120567"/>
      </p:ext>
    </p:extLst>
  </p:cSld>
  <p:clrMapOvr>
    <a:masterClrMapping/>
  </p:clrMapOvr>
  <p:transition advTm="199515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4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4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4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4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4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光子的基本性质</a:t>
            </a:r>
          </a:p>
        </p:txBody>
      </p:sp>
      <p:grpSp>
        <p:nvGrpSpPr>
          <p:cNvPr id="267286" name="Group 22"/>
          <p:cNvGrpSpPr>
            <a:grpSpLocks/>
          </p:cNvGrpSpPr>
          <p:nvPr/>
        </p:nvGrpSpPr>
        <p:grpSpPr bwMode="auto">
          <a:xfrm>
            <a:off x="0" y="1066800"/>
            <a:ext cx="8610600" cy="1174750"/>
            <a:chOff x="0" y="735"/>
            <a:chExt cx="5424" cy="740"/>
          </a:xfrm>
        </p:grpSpPr>
        <p:sp>
          <p:nvSpPr>
            <p:cNvPr id="7178" name="Text Box 5"/>
            <p:cNvSpPr txBox="1">
              <a:spLocks noChangeArrowheads="1"/>
            </p:cNvSpPr>
            <p:nvPr/>
          </p:nvSpPr>
          <p:spPr bwMode="auto">
            <a:xfrm>
              <a:off x="0" y="735"/>
              <a:ext cx="18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 b="1"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rPr>
                <a:t>（</a:t>
              </a:r>
              <a:r>
                <a:rPr lang="en-US" altLang="zh-CN" sz="3200" b="1"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rPr>
                <a:t>1</a:t>
              </a:r>
              <a:r>
                <a:rPr lang="zh-CN" altLang="en-US" sz="3200" b="1"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rPr>
                <a:t>）</a:t>
              </a:r>
              <a:r>
                <a:rPr lang="zh-CN" altLang="en-US" sz="3200" b="1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能量</a:t>
              </a:r>
              <a:r>
                <a:rPr lang="zh-CN" altLang="en-US" sz="3200"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rPr>
                <a:t>：    </a:t>
              </a:r>
            </a:p>
          </p:txBody>
        </p:sp>
        <p:graphicFrame>
          <p:nvGraphicFramePr>
            <p:cNvPr id="7179" name="Object 6"/>
            <p:cNvGraphicFramePr>
              <a:graphicFrameLocks noChangeAspect="1"/>
            </p:cNvGraphicFramePr>
            <p:nvPr/>
          </p:nvGraphicFramePr>
          <p:xfrm>
            <a:off x="2144" y="768"/>
            <a:ext cx="3280" cy="7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8" name="Equation" r:id="rId3" imgW="2120900" imgH="457200" progId="Equation.DSMT4">
                    <p:embed/>
                  </p:oleObj>
                </mc:Choice>
                <mc:Fallback>
                  <p:oleObj name="Equation" r:id="rId3" imgW="2120900" imgH="4572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4" y="768"/>
                          <a:ext cx="3280" cy="7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7274" name="Text Box 10"/>
          <p:cNvSpPr txBox="1">
            <a:spLocks noChangeArrowheads="1"/>
          </p:cNvSpPr>
          <p:nvPr/>
        </p:nvSpPr>
        <p:spPr bwMode="auto">
          <a:xfrm>
            <a:off x="0" y="2514600"/>
            <a:ext cx="3714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3200" b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3200" b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运动质量</a:t>
            </a:r>
            <a:r>
              <a:rPr lang="zh-CN" altLang="en-US" sz="32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：    </a:t>
            </a:r>
          </a:p>
        </p:txBody>
      </p:sp>
      <p:graphicFrame>
        <p:nvGraphicFramePr>
          <p:cNvPr id="267275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3429000" y="2389188"/>
          <a:ext cx="2773363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name="Equation" r:id="rId5" imgW="1257300" imgH="609600" progId="Equation.DSMT4">
                  <p:embed/>
                </p:oleObj>
              </mc:Choice>
              <mc:Fallback>
                <p:oleObj name="Equation" r:id="rId5" imgW="1257300" imgH="609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389188"/>
                        <a:ext cx="2773363" cy="134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80" name="Text Box 16"/>
          <p:cNvSpPr txBox="1">
            <a:spLocks noChangeArrowheads="1"/>
          </p:cNvSpPr>
          <p:nvPr/>
        </p:nvSpPr>
        <p:spPr bwMode="auto">
          <a:xfrm>
            <a:off x="73025" y="3940175"/>
            <a:ext cx="28987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b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3200" b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3</a:t>
            </a:r>
            <a:r>
              <a:rPr lang="zh-CN" altLang="en-US" sz="3200" b="1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动量</a:t>
            </a:r>
            <a:r>
              <a:rPr lang="zh-CN" altLang="en-US" sz="320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：    </a:t>
            </a:r>
          </a:p>
        </p:txBody>
      </p:sp>
      <p:graphicFrame>
        <p:nvGraphicFramePr>
          <p:cNvPr id="267281" name="Object 1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81985"/>
              </p:ext>
            </p:extLst>
          </p:nvPr>
        </p:nvGraphicFramePr>
        <p:xfrm>
          <a:off x="3433763" y="3898900"/>
          <a:ext cx="4262437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" name="Equation" r:id="rId7" imgW="2082600" imgH="812520" progId="Equation.DSMT4">
                  <p:embed/>
                </p:oleObj>
              </mc:Choice>
              <mc:Fallback>
                <p:oleObj name="Equation" r:id="rId7" imgW="2082600" imgH="81252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763" y="3898900"/>
                        <a:ext cx="4262437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82" name="Text Box 18"/>
          <p:cNvSpPr txBox="1">
            <a:spLocks noChangeArrowheads="1"/>
          </p:cNvSpPr>
          <p:nvPr/>
        </p:nvSpPr>
        <p:spPr bwMode="auto">
          <a:xfrm>
            <a:off x="32766" y="5592763"/>
            <a:ext cx="829265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3200" b="1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4</a:t>
            </a:r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偏振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：       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dirty="0" smtClean="0">
                <a:latin typeface="Arial" panose="020B0604020202020204" pitchFamily="34" charset="0"/>
                <a:ea typeface="楷体_GB2312" pitchFamily="49" charset="-122"/>
              </a:rPr>
              <a:t>两种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可能的独立偏振态</a:t>
            </a:r>
            <a:r>
              <a:rPr lang="zh-CN" altLang="en-US" sz="3200" dirty="0">
                <a:latin typeface="Arial" panose="020B0604020202020204" pitchFamily="34" charset="0"/>
                <a:ea typeface="楷体_GB2312" pitchFamily="49" charset="-122"/>
              </a:rPr>
              <a:t>。  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267283" name="Text Box 19"/>
          <p:cNvSpPr txBox="1">
            <a:spLocks noChangeArrowheads="1"/>
          </p:cNvSpPr>
          <p:nvPr/>
        </p:nvSpPr>
        <p:spPr bwMode="auto">
          <a:xfrm>
            <a:off x="60439" y="6172200"/>
            <a:ext cx="749436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en-US" sz="3200" b="1" dirty="0">
                <a:solidFill>
                  <a:schemeClr val="tx2"/>
                </a:solidFill>
                <a:latin typeface="Arial" panose="020B0604020202020204" pitchFamily="34" charset="0"/>
              </a:rPr>
              <a:t>5</a:t>
            </a:r>
            <a:r>
              <a:rPr lang="zh-CN" altLang="en-US" sz="3200" b="1" dirty="0" smtClean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自旋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：          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自旋量子数为整数。  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7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7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7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7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7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7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7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7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7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7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7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74" grpId="0"/>
      <p:bldP spid="267280" grpId="0"/>
      <p:bldP spid="267282" grpId="0"/>
      <p:bldP spid="2672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ABCD</a:t>
            </a:r>
            <a:r>
              <a:rPr lang="zh-CN" altLang="en-US" smtClean="0">
                <a:ea typeface="宋体" panose="02010600030101010101" pitchFamily="2" charset="-122"/>
              </a:rPr>
              <a:t>矩阵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3850" y="1862138"/>
            <a:ext cx="8305800" cy="2176462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任一傍轴光线在某一给定的横截面内都可以由</a:t>
            </a:r>
            <a:r>
              <a:rPr lang="zh-CN" alt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两个坐标参数</a:t>
            </a:r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来表征：光线离轴线的距离</a:t>
            </a:r>
            <a:r>
              <a:rPr lang="en-US" altLang="zh-CN" b="1" i="1" smtClean="0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、光线与轴线的夹角</a:t>
            </a:r>
            <a:r>
              <a:rPr lang="zh-CN" altLang="en-US" b="1" i="1" smtClean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zh-CN" altLang="en-US" b="1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规定：光线出射方向在轴线的上方时， </a:t>
            </a:r>
            <a:r>
              <a:rPr lang="zh-CN" altLang="en-US" i="1" smtClean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为正；反之，为负。</a:t>
            </a:r>
          </a:p>
        </p:txBody>
      </p:sp>
      <p:grpSp>
        <p:nvGrpSpPr>
          <p:cNvPr id="12292" name="Group 19"/>
          <p:cNvGrpSpPr>
            <a:grpSpLocks/>
          </p:cNvGrpSpPr>
          <p:nvPr/>
        </p:nvGrpSpPr>
        <p:grpSpPr bwMode="auto">
          <a:xfrm>
            <a:off x="1143000" y="4191000"/>
            <a:ext cx="7010400" cy="1371600"/>
            <a:chOff x="720" y="2640"/>
            <a:chExt cx="4416" cy="864"/>
          </a:xfrm>
        </p:grpSpPr>
        <p:sp>
          <p:nvSpPr>
            <p:cNvPr id="12293" name="Line 8"/>
            <p:cNvSpPr>
              <a:spLocks noChangeShapeType="1"/>
            </p:cNvSpPr>
            <p:nvPr/>
          </p:nvSpPr>
          <p:spPr bwMode="auto">
            <a:xfrm>
              <a:off x="720" y="3216"/>
              <a:ext cx="441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4" name="Line 9"/>
            <p:cNvSpPr>
              <a:spLocks noChangeShapeType="1"/>
            </p:cNvSpPr>
            <p:nvPr/>
          </p:nvSpPr>
          <p:spPr bwMode="auto">
            <a:xfrm>
              <a:off x="1536" y="2928"/>
              <a:ext cx="24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5" name="Line 10"/>
            <p:cNvSpPr>
              <a:spLocks noChangeShapeType="1"/>
            </p:cNvSpPr>
            <p:nvPr/>
          </p:nvSpPr>
          <p:spPr bwMode="auto">
            <a:xfrm flipV="1">
              <a:off x="1728" y="2640"/>
              <a:ext cx="1536" cy="38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6" name="Line 11"/>
            <p:cNvSpPr>
              <a:spLocks noChangeShapeType="1"/>
            </p:cNvSpPr>
            <p:nvPr/>
          </p:nvSpPr>
          <p:spPr bwMode="auto">
            <a:xfrm>
              <a:off x="2112" y="2640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Line 12"/>
            <p:cNvSpPr>
              <a:spLocks noChangeShapeType="1"/>
            </p:cNvSpPr>
            <p:nvPr/>
          </p:nvSpPr>
          <p:spPr bwMode="auto">
            <a:xfrm>
              <a:off x="2112" y="3216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Freeform 13"/>
            <p:cNvSpPr>
              <a:spLocks noChangeAspect="1"/>
            </p:cNvSpPr>
            <p:nvPr/>
          </p:nvSpPr>
          <p:spPr bwMode="auto">
            <a:xfrm rot="900000">
              <a:off x="2496" y="2837"/>
              <a:ext cx="82" cy="91"/>
            </a:xfrm>
            <a:custGeom>
              <a:avLst/>
              <a:gdLst>
                <a:gd name="T0" fmla="*/ 0 w 216"/>
                <a:gd name="T1" fmla="*/ 0 h 240"/>
                <a:gd name="T2" fmla="*/ 73 w 216"/>
                <a:gd name="T3" fmla="*/ 18 h 240"/>
                <a:gd name="T4" fmla="*/ 55 w 216"/>
                <a:gd name="T5" fmla="*/ 91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" h="240">
                  <a:moveTo>
                    <a:pt x="0" y="0"/>
                  </a:moveTo>
                  <a:cubicBezTo>
                    <a:pt x="84" y="4"/>
                    <a:pt x="168" y="8"/>
                    <a:pt x="192" y="48"/>
                  </a:cubicBezTo>
                  <a:cubicBezTo>
                    <a:pt x="216" y="88"/>
                    <a:pt x="180" y="164"/>
                    <a:pt x="144" y="24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2299" name="Object 14"/>
            <p:cNvGraphicFramePr>
              <a:graphicFrameLocks noChangeAspect="1"/>
            </p:cNvGraphicFramePr>
            <p:nvPr/>
          </p:nvGraphicFramePr>
          <p:xfrm>
            <a:off x="2818" y="2688"/>
            <a:ext cx="20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62" name="Equation" r:id="rId3" imgW="126725" imgH="177415" progId="Equation.DSMT4">
                    <p:embed/>
                  </p:oleObj>
                </mc:Choice>
                <mc:Fallback>
                  <p:oleObj name="Equation" r:id="rId3" imgW="126725" imgH="17741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8" y="2688"/>
                          <a:ext cx="20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0" name="Object 18"/>
            <p:cNvGraphicFramePr>
              <a:graphicFrameLocks noChangeAspect="1"/>
            </p:cNvGraphicFramePr>
            <p:nvPr/>
          </p:nvGraphicFramePr>
          <p:xfrm>
            <a:off x="2026" y="2969"/>
            <a:ext cx="186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63" name="Equation" r:id="rId5" imgW="114102" imgH="126780" progId="Equation.DSMT4">
                    <p:embed/>
                  </p:oleObj>
                </mc:Choice>
                <mc:Fallback>
                  <p:oleObj name="Equation" r:id="rId5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6" y="2969"/>
                          <a:ext cx="186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228347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均匀介质中传播</a:t>
            </a:r>
          </a:p>
        </p:txBody>
      </p:sp>
      <p:grpSp>
        <p:nvGrpSpPr>
          <p:cNvPr id="13315" name="Group 21"/>
          <p:cNvGrpSpPr>
            <a:grpSpLocks/>
          </p:cNvGrpSpPr>
          <p:nvPr/>
        </p:nvGrpSpPr>
        <p:grpSpPr bwMode="auto">
          <a:xfrm>
            <a:off x="1143000" y="1295400"/>
            <a:ext cx="7010400" cy="2355850"/>
            <a:chOff x="720" y="816"/>
            <a:chExt cx="4416" cy="1484"/>
          </a:xfrm>
        </p:grpSpPr>
        <p:sp>
          <p:nvSpPr>
            <p:cNvPr id="13324" name="Line 5"/>
            <p:cNvSpPr>
              <a:spLocks noChangeShapeType="1"/>
            </p:cNvSpPr>
            <p:nvPr/>
          </p:nvSpPr>
          <p:spPr bwMode="auto">
            <a:xfrm>
              <a:off x="720" y="1872"/>
              <a:ext cx="441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5" name="Line 6"/>
            <p:cNvSpPr>
              <a:spLocks noChangeShapeType="1"/>
            </p:cNvSpPr>
            <p:nvPr/>
          </p:nvSpPr>
          <p:spPr bwMode="auto">
            <a:xfrm>
              <a:off x="960" y="1584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6" name="Line 7"/>
            <p:cNvSpPr>
              <a:spLocks noChangeShapeType="1"/>
            </p:cNvSpPr>
            <p:nvPr/>
          </p:nvSpPr>
          <p:spPr bwMode="auto">
            <a:xfrm flipV="1">
              <a:off x="1152" y="864"/>
              <a:ext cx="3264" cy="81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7" name="Line 8"/>
            <p:cNvSpPr>
              <a:spLocks noChangeShapeType="1"/>
            </p:cNvSpPr>
            <p:nvPr/>
          </p:nvSpPr>
          <p:spPr bwMode="auto">
            <a:xfrm>
              <a:off x="1536" y="1296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8" name="Line 9"/>
            <p:cNvSpPr>
              <a:spLocks noChangeShapeType="1"/>
            </p:cNvSpPr>
            <p:nvPr/>
          </p:nvSpPr>
          <p:spPr bwMode="auto">
            <a:xfrm>
              <a:off x="1536" y="1872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9" name="Freeform 10"/>
            <p:cNvSpPr>
              <a:spLocks noChangeAspect="1"/>
            </p:cNvSpPr>
            <p:nvPr/>
          </p:nvSpPr>
          <p:spPr bwMode="auto">
            <a:xfrm rot="900000">
              <a:off x="1920" y="1493"/>
              <a:ext cx="82" cy="91"/>
            </a:xfrm>
            <a:custGeom>
              <a:avLst/>
              <a:gdLst>
                <a:gd name="T0" fmla="*/ 0 w 216"/>
                <a:gd name="T1" fmla="*/ 0 h 240"/>
                <a:gd name="T2" fmla="*/ 73 w 216"/>
                <a:gd name="T3" fmla="*/ 18 h 240"/>
                <a:gd name="T4" fmla="*/ 55 w 216"/>
                <a:gd name="T5" fmla="*/ 91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" h="240">
                  <a:moveTo>
                    <a:pt x="0" y="0"/>
                  </a:moveTo>
                  <a:cubicBezTo>
                    <a:pt x="84" y="4"/>
                    <a:pt x="168" y="8"/>
                    <a:pt x="192" y="48"/>
                  </a:cubicBezTo>
                  <a:cubicBezTo>
                    <a:pt x="216" y="88"/>
                    <a:pt x="180" y="164"/>
                    <a:pt x="144" y="24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330" name="Object 11"/>
            <p:cNvGraphicFramePr>
              <a:graphicFrameLocks noChangeAspect="1"/>
            </p:cNvGraphicFramePr>
            <p:nvPr/>
          </p:nvGraphicFramePr>
          <p:xfrm>
            <a:off x="2249" y="1336"/>
            <a:ext cx="19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8" name="Equation" r:id="rId3" imgW="152334" imgH="228501" progId="Equation.DSMT4">
                    <p:embed/>
                  </p:oleObj>
                </mc:Choice>
                <mc:Fallback>
                  <p:oleObj name="Equation" r:id="rId3" imgW="152334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9" y="1336"/>
                          <a:ext cx="19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1" name="Object 12"/>
            <p:cNvGraphicFramePr>
              <a:graphicFrameLocks noChangeAspect="1"/>
            </p:cNvGraphicFramePr>
            <p:nvPr/>
          </p:nvGraphicFramePr>
          <p:xfrm>
            <a:off x="1464" y="1519"/>
            <a:ext cx="207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9" name="Equation" r:id="rId5" imgW="126890" imgH="228402" progId="Equation.DSMT4">
                    <p:embed/>
                  </p:oleObj>
                </mc:Choice>
                <mc:Fallback>
                  <p:oleObj name="Equation" r:id="rId5" imgW="126890" imgH="22840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4" y="1519"/>
                          <a:ext cx="207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2" name="Line 13"/>
            <p:cNvSpPr>
              <a:spLocks noChangeShapeType="1"/>
            </p:cNvSpPr>
            <p:nvPr/>
          </p:nvSpPr>
          <p:spPr bwMode="auto">
            <a:xfrm>
              <a:off x="2880" y="1104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3" name="Line 14"/>
            <p:cNvSpPr>
              <a:spLocks noChangeShapeType="1"/>
            </p:cNvSpPr>
            <p:nvPr/>
          </p:nvSpPr>
          <p:spPr bwMode="auto">
            <a:xfrm>
              <a:off x="3456" y="816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4" name="Line 15"/>
            <p:cNvSpPr>
              <a:spLocks noChangeShapeType="1"/>
            </p:cNvSpPr>
            <p:nvPr/>
          </p:nvSpPr>
          <p:spPr bwMode="auto">
            <a:xfrm>
              <a:off x="3456" y="1872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5" name="Freeform 16"/>
            <p:cNvSpPr>
              <a:spLocks noChangeAspect="1"/>
            </p:cNvSpPr>
            <p:nvPr/>
          </p:nvSpPr>
          <p:spPr bwMode="auto">
            <a:xfrm rot="900000">
              <a:off x="3840" y="1013"/>
              <a:ext cx="82" cy="91"/>
            </a:xfrm>
            <a:custGeom>
              <a:avLst/>
              <a:gdLst>
                <a:gd name="T0" fmla="*/ 0 w 216"/>
                <a:gd name="T1" fmla="*/ 0 h 240"/>
                <a:gd name="T2" fmla="*/ 73 w 216"/>
                <a:gd name="T3" fmla="*/ 18 h 240"/>
                <a:gd name="T4" fmla="*/ 55 w 216"/>
                <a:gd name="T5" fmla="*/ 91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" h="240">
                  <a:moveTo>
                    <a:pt x="0" y="0"/>
                  </a:moveTo>
                  <a:cubicBezTo>
                    <a:pt x="84" y="4"/>
                    <a:pt x="168" y="8"/>
                    <a:pt x="192" y="48"/>
                  </a:cubicBezTo>
                  <a:cubicBezTo>
                    <a:pt x="216" y="88"/>
                    <a:pt x="180" y="164"/>
                    <a:pt x="144" y="24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336" name="Object 17"/>
            <p:cNvGraphicFramePr>
              <a:graphicFrameLocks noChangeAspect="1"/>
            </p:cNvGraphicFramePr>
            <p:nvPr/>
          </p:nvGraphicFramePr>
          <p:xfrm>
            <a:off x="4161" y="856"/>
            <a:ext cx="2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00" name="Equation" r:id="rId7" imgW="165028" imgH="228501" progId="Equation.DSMT4">
                    <p:embed/>
                  </p:oleObj>
                </mc:Choice>
                <mc:Fallback>
                  <p:oleObj name="Equation" r:id="rId7" imgW="165028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1" y="856"/>
                          <a:ext cx="20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7" name="Object 18"/>
            <p:cNvGraphicFramePr>
              <a:graphicFrameLocks noChangeAspect="1"/>
            </p:cNvGraphicFramePr>
            <p:nvPr/>
          </p:nvGraphicFramePr>
          <p:xfrm>
            <a:off x="3374" y="1104"/>
            <a:ext cx="228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01" name="Equation" r:id="rId9" imgW="139700" imgH="228600" progId="Equation.DSMT4">
                    <p:embed/>
                  </p:oleObj>
                </mc:Choice>
                <mc:Fallback>
                  <p:oleObj name="Equation" r:id="rId9" imgW="1397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4" y="1104"/>
                          <a:ext cx="228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8" name="Line 19"/>
            <p:cNvSpPr>
              <a:spLocks noChangeShapeType="1"/>
            </p:cNvSpPr>
            <p:nvPr/>
          </p:nvSpPr>
          <p:spPr bwMode="auto">
            <a:xfrm>
              <a:off x="1536" y="2016"/>
              <a:ext cx="192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3339" name="Object 20"/>
            <p:cNvGraphicFramePr>
              <a:graphicFrameLocks noChangeAspect="1"/>
            </p:cNvGraphicFramePr>
            <p:nvPr/>
          </p:nvGraphicFramePr>
          <p:xfrm>
            <a:off x="2294" y="2032"/>
            <a:ext cx="228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02" name="Equation" r:id="rId11" imgW="139579" imgH="164957" progId="Equation.DSMT4">
                    <p:embed/>
                  </p:oleObj>
                </mc:Choice>
                <mc:Fallback>
                  <p:oleObj name="Equation" r:id="rId11" imgW="139579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4" y="2032"/>
                          <a:ext cx="228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1855" name="Group 31"/>
          <p:cNvGrpSpPr>
            <a:grpSpLocks/>
          </p:cNvGrpSpPr>
          <p:nvPr/>
        </p:nvGrpSpPr>
        <p:grpSpPr bwMode="auto">
          <a:xfrm>
            <a:off x="76200" y="4343400"/>
            <a:ext cx="2819400" cy="1901825"/>
            <a:chOff x="48" y="2736"/>
            <a:chExt cx="1776" cy="1198"/>
          </a:xfrm>
        </p:grpSpPr>
        <p:graphicFrame>
          <p:nvGraphicFramePr>
            <p:cNvPr id="13321" name="Object 22"/>
            <p:cNvGraphicFramePr>
              <a:graphicFrameLocks noChangeAspect="1"/>
            </p:cNvGraphicFramePr>
            <p:nvPr/>
          </p:nvGraphicFramePr>
          <p:xfrm>
            <a:off x="144" y="3456"/>
            <a:ext cx="904" cy="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03" name="Equation" r:id="rId13" imgW="431613" imgH="228501" progId="Equation.DSMT4">
                    <p:embed/>
                  </p:oleObj>
                </mc:Choice>
                <mc:Fallback>
                  <p:oleObj name="Equation" r:id="rId13" imgW="431613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456"/>
                          <a:ext cx="904" cy="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2" name="Object 23"/>
            <p:cNvGraphicFramePr>
              <a:graphicFrameLocks noChangeAspect="1"/>
            </p:cNvGraphicFramePr>
            <p:nvPr/>
          </p:nvGraphicFramePr>
          <p:xfrm>
            <a:off x="149" y="2736"/>
            <a:ext cx="1675" cy="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04" name="Equation" r:id="rId15" imgW="800100" imgH="228600" progId="Equation.DSMT4">
                    <p:embed/>
                  </p:oleObj>
                </mc:Choice>
                <mc:Fallback>
                  <p:oleObj name="Equation" r:id="rId15" imgW="8001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" y="2736"/>
                          <a:ext cx="1675" cy="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3" name="AutoShape 24"/>
            <p:cNvSpPr>
              <a:spLocks/>
            </p:cNvSpPr>
            <p:nvPr/>
          </p:nvSpPr>
          <p:spPr bwMode="auto">
            <a:xfrm>
              <a:off x="48" y="2926"/>
              <a:ext cx="96" cy="768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461856" name="Group 32"/>
          <p:cNvGrpSpPr>
            <a:grpSpLocks/>
          </p:cNvGrpSpPr>
          <p:nvPr/>
        </p:nvGrpSpPr>
        <p:grpSpPr bwMode="auto">
          <a:xfrm>
            <a:off x="2590800" y="5243513"/>
            <a:ext cx="1987550" cy="700087"/>
            <a:chOff x="1632" y="3303"/>
            <a:chExt cx="1252" cy="441"/>
          </a:xfrm>
        </p:grpSpPr>
        <p:sp>
          <p:nvSpPr>
            <p:cNvPr id="13319" name="AutoShape 26"/>
            <p:cNvSpPr>
              <a:spLocks noChangeArrowheads="1"/>
            </p:cNvSpPr>
            <p:nvPr/>
          </p:nvSpPr>
          <p:spPr bwMode="auto">
            <a:xfrm>
              <a:off x="1684" y="3303"/>
              <a:ext cx="1200" cy="144"/>
            </a:xfrm>
            <a:prstGeom prst="rightArrow">
              <a:avLst>
                <a:gd name="adj1" fmla="val 50000"/>
                <a:gd name="adj2" fmla="val 208333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320" name="Text Box 28"/>
            <p:cNvSpPr txBox="1">
              <a:spLocks noChangeArrowheads="1"/>
            </p:cNvSpPr>
            <p:nvPr/>
          </p:nvSpPr>
          <p:spPr bwMode="auto">
            <a:xfrm>
              <a:off x="1632" y="3417"/>
              <a:ext cx="10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>
                  <a:solidFill>
                    <a:schemeClr val="accent1"/>
                  </a:solidFill>
                  <a:ea typeface="隶书" panose="02010509060101010101" pitchFamily="49" charset="-122"/>
                </a:rPr>
                <a:t>矩阵表示</a:t>
              </a:r>
              <a:endParaRPr lang="en-US" altLang="zh-CN" sz="2800">
                <a:solidFill>
                  <a:schemeClr val="accent1"/>
                </a:solidFill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461854" name="Object 30"/>
          <p:cNvGraphicFramePr>
            <a:graphicFrameLocks noChangeAspect="1"/>
          </p:cNvGraphicFramePr>
          <p:nvPr/>
        </p:nvGraphicFramePr>
        <p:xfrm>
          <a:off x="4648200" y="4470400"/>
          <a:ext cx="43434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name="Equation" r:id="rId17" imgW="1231366" imgH="482391" progId="Equation.DSMT4">
                  <p:embed/>
                </p:oleObj>
              </mc:Choice>
              <mc:Fallback>
                <p:oleObj name="Equation" r:id="rId17" imgW="1231366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70400"/>
                        <a:ext cx="4343400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3785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1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1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经过薄透镜</a:t>
            </a:r>
          </a:p>
        </p:txBody>
      </p:sp>
      <p:grpSp>
        <p:nvGrpSpPr>
          <p:cNvPr id="14339" name="Group 52"/>
          <p:cNvGrpSpPr>
            <a:grpSpLocks/>
          </p:cNvGrpSpPr>
          <p:nvPr/>
        </p:nvGrpSpPr>
        <p:grpSpPr bwMode="auto">
          <a:xfrm>
            <a:off x="1143000" y="1757363"/>
            <a:ext cx="7010400" cy="2408237"/>
            <a:chOff x="720" y="1107"/>
            <a:chExt cx="4416" cy="1517"/>
          </a:xfrm>
        </p:grpSpPr>
        <p:sp>
          <p:nvSpPr>
            <p:cNvPr id="14358" name="Oval 24"/>
            <p:cNvSpPr>
              <a:spLocks noChangeArrowheads="1"/>
            </p:cNvSpPr>
            <p:nvPr/>
          </p:nvSpPr>
          <p:spPr bwMode="auto">
            <a:xfrm>
              <a:off x="2688" y="1107"/>
              <a:ext cx="96" cy="151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4359" name="Line 5"/>
            <p:cNvSpPr>
              <a:spLocks noChangeShapeType="1"/>
            </p:cNvSpPr>
            <p:nvPr/>
          </p:nvSpPr>
          <p:spPr bwMode="auto">
            <a:xfrm>
              <a:off x="720" y="1872"/>
              <a:ext cx="441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0" name="Line 7"/>
            <p:cNvSpPr>
              <a:spLocks noChangeShapeType="1"/>
            </p:cNvSpPr>
            <p:nvPr/>
          </p:nvSpPr>
          <p:spPr bwMode="auto">
            <a:xfrm flipV="1">
              <a:off x="720" y="1416"/>
              <a:ext cx="1968" cy="49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1" name="Line 8"/>
            <p:cNvSpPr>
              <a:spLocks noChangeShapeType="1"/>
            </p:cNvSpPr>
            <p:nvPr/>
          </p:nvSpPr>
          <p:spPr bwMode="auto">
            <a:xfrm>
              <a:off x="2672" y="1136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2" name="Line 9"/>
            <p:cNvSpPr>
              <a:spLocks noChangeShapeType="1"/>
            </p:cNvSpPr>
            <p:nvPr/>
          </p:nvSpPr>
          <p:spPr bwMode="auto">
            <a:xfrm>
              <a:off x="2672" y="1872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3" name="Freeform 10"/>
            <p:cNvSpPr>
              <a:spLocks noChangeAspect="1"/>
            </p:cNvSpPr>
            <p:nvPr/>
          </p:nvSpPr>
          <p:spPr bwMode="auto">
            <a:xfrm rot="900000">
              <a:off x="1296" y="1781"/>
              <a:ext cx="82" cy="91"/>
            </a:xfrm>
            <a:custGeom>
              <a:avLst/>
              <a:gdLst>
                <a:gd name="T0" fmla="*/ 0 w 216"/>
                <a:gd name="T1" fmla="*/ 0 h 240"/>
                <a:gd name="T2" fmla="*/ 73 w 216"/>
                <a:gd name="T3" fmla="*/ 18 h 240"/>
                <a:gd name="T4" fmla="*/ 55 w 216"/>
                <a:gd name="T5" fmla="*/ 91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" h="240">
                  <a:moveTo>
                    <a:pt x="0" y="0"/>
                  </a:moveTo>
                  <a:cubicBezTo>
                    <a:pt x="84" y="4"/>
                    <a:pt x="168" y="8"/>
                    <a:pt x="192" y="48"/>
                  </a:cubicBezTo>
                  <a:cubicBezTo>
                    <a:pt x="216" y="88"/>
                    <a:pt x="180" y="164"/>
                    <a:pt x="144" y="24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364" name="Object 11"/>
            <p:cNvGraphicFramePr>
              <a:graphicFrameLocks noChangeAspect="1"/>
            </p:cNvGraphicFramePr>
            <p:nvPr/>
          </p:nvGraphicFramePr>
          <p:xfrm>
            <a:off x="1728" y="1600"/>
            <a:ext cx="19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2" name="Equation" r:id="rId3" imgW="152334" imgH="228501" progId="Equation.DSMT4">
                    <p:embed/>
                  </p:oleObj>
                </mc:Choice>
                <mc:Fallback>
                  <p:oleObj name="Equation" r:id="rId3" imgW="152334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600"/>
                          <a:ext cx="19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5" name="Object 12"/>
            <p:cNvGraphicFramePr>
              <a:graphicFrameLocks noChangeAspect="1"/>
            </p:cNvGraphicFramePr>
            <p:nvPr/>
          </p:nvGraphicFramePr>
          <p:xfrm>
            <a:off x="2481" y="1440"/>
            <a:ext cx="207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3" name="Equation" r:id="rId5" imgW="126890" imgH="228402" progId="Equation.DSMT4">
                    <p:embed/>
                  </p:oleObj>
                </mc:Choice>
                <mc:Fallback>
                  <p:oleObj name="Equation" r:id="rId5" imgW="126890" imgH="22840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1" y="1440"/>
                          <a:ext cx="207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6" name="Oval 34"/>
            <p:cNvSpPr>
              <a:spLocks noChangeArrowheads="1"/>
            </p:cNvSpPr>
            <p:nvPr/>
          </p:nvSpPr>
          <p:spPr bwMode="auto">
            <a:xfrm>
              <a:off x="3360" y="1848"/>
              <a:ext cx="48" cy="4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graphicFrame>
          <p:nvGraphicFramePr>
            <p:cNvPr id="14367" name="Object 35"/>
            <p:cNvGraphicFramePr>
              <a:graphicFrameLocks noChangeAspect="1"/>
            </p:cNvGraphicFramePr>
            <p:nvPr/>
          </p:nvGraphicFramePr>
          <p:xfrm>
            <a:off x="3168" y="1892"/>
            <a:ext cx="207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4" name="Equation" r:id="rId7" imgW="126780" imgH="164814" progId="Equation.DSMT4">
                    <p:embed/>
                  </p:oleObj>
                </mc:Choice>
                <mc:Fallback>
                  <p:oleObj name="Equation" r:id="rId7" imgW="126780" imgH="16481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892"/>
                          <a:ext cx="207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2902" name="Group 54"/>
          <p:cNvGrpSpPr>
            <a:grpSpLocks/>
          </p:cNvGrpSpPr>
          <p:nvPr/>
        </p:nvGrpSpPr>
        <p:grpSpPr bwMode="auto">
          <a:xfrm>
            <a:off x="4391025" y="1803400"/>
            <a:ext cx="2390775" cy="1625600"/>
            <a:chOff x="2766" y="1136"/>
            <a:chExt cx="1506" cy="1024"/>
          </a:xfrm>
        </p:grpSpPr>
        <p:sp>
          <p:nvSpPr>
            <p:cNvPr id="14352" name="Line 13"/>
            <p:cNvSpPr>
              <a:spLocks noChangeShapeType="1"/>
            </p:cNvSpPr>
            <p:nvPr/>
          </p:nvSpPr>
          <p:spPr bwMode="auto">
            <a:xfrm>
              <a:off x="2784" y="1416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3" name="Line 14"/>
            <p:cNvSpPr>
              <a:spLocks noChangeShapeType="1"/>
            </p:cNvSpPr>
            <p:nvPr/>
          </p:nvSpPr>
          <p:spPr bwMode="auto">
            <a:xfrm>
              <a:off x="2790" y="1136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4" name="Line 15"/>
            <p:cNvSpPr>
              <a:spLocks noChangeShapeType="1"/>
            </p:cNvSpPr>
            <p:nvPr/>
          </p:nvSpPr>
          <p:spPr bwMode="auto">
            <a:xfrm>
              <a:off x="2796" y="1872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5" name="Freeform 16"/>
            <p:cNvSpPr>
              <a:spLocks noChangeAspect="1"/>
            </p:cNvSpPr>
            <p:nvPr/>
          </p:nvSpPr>
          <p:spPr bwMode="auto">
            <a:xfrm rot="2700000">
              <a:off x="3024" y="1440"/>
              <a:ext cx="82" cy="91"/>
            </a:xfrm>
            <a:custGeom>
              <a:avLst/>
              <a:gdLst>
                <a:gd name="T0" fmla="*/ 0 w 216"/>
                <a:gd name="T1" fmla="*/ 0 h 240"/>
                <a:gd name="T2" fmla="*/ 73 w 216"/>
                <a:gd name="T3" fmla="*/ 18 h 240"/>
                <a:gd name="T4" fmla="*/ 55 w 216"/>
                <a:gd name="T5" fmla="*/ 91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" h="240">
                  <a:moveTo>
                    <a:pt x="0" y="0"/>
                  </a:moveTo>
                  <a:cubicBezTo>
                    <a:pt x="84" y="4"/>
                    <a:pt x="168" y="8"/>
                    <a:pt x="192" y="48"/>
                  </a:cubicBezTo>
                  <a:cubicBezTo>
                    <a:pt x="216" y="88"/>
                    <a:pt x="180" y="164"/>
                    <a:pt x="144" y="24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356" name="Object 17"/>
            <p:cNvGraphicFramePr>
              <a:graphicFrameLocks noChangeAspect="1"/>
            </p:cNvGraphicFramePr>
            <p:nvPr/>
          </p:nvGraphicFramePr>
          <p:xfrm>
            <a:off x="3168" y="1376"/>
            <a:ext cx="2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5" name="Equation" r:id="rId9" imgW="165028" imgH="228501" progId="Equation.DSMT4">
                    <p:embed/>
                  </p:oleObj>
                </mc:Choice>
                <mc:Fallback>
                  <p:oleObj name="Equation" r:id="rId9" imgW="165028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376"/>
                          <a:ext cx="20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7" name="Object 18"/>
            <p:cNvGraphicFramePr>
              <a:graphicFrameLocks noChangeAspect="1"/>
            </p:cNvGraphicFramePr>
            <p:nvPr/>
          </p:nvGraphicFramePr>
          <p:xfrm>
            <a:off x="2766" y="1440"/>
            <a:ext cx="228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6" name="Equation" r:id="rId11" imgW="139700" imgH="228600" progId="Equation.DSMT4">
                    <p:embed/>
                  </p:oleObj>
                </mc:Choice>
                <mc:Fallback>
                  <p:oleObj name="Equation" r:id="rId11" imgW="1397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6" y="1440"/>
                          <a:ext cx="228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2887" name="Line 39"/>
          <p:cNvSpPr>
            <a:spLocks noChangeShapeType="1"/>
          </p:cNvSpPr>
          <p:nvPr/>
        </p:nvSpPr>
        <p:spPr bwMode="auto">
          <a:xfrm flipV="1">
            <a:off x="2667000" y="2603500"/>
            <a:ext cx="3124200" cy="781050"/>
          </a:xfrm>
          <a:prstGeom prst="line">
            <a:avLst/>
          </a:prstGeom>
          <a:noFill/>
          <a:ln w="25400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897" name="Line 49"/>
          <p:cNvSpPr>
            <a:spLocks noChangeShapeType="1"/>
          </p:cNvSpPr>
          <p:nvPr/>
        </p:nvSpPr>
        <p:spPr bwMode="auto">
          <a:xfrm>
            <a:off x="5372100" y="1981200"/>
            <a:ext cx="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2899" name="Line 51"/>
          <p:cNvSpPr>
            <a:spLocks noChangeShapeType="1"/>
          </p:cNvSpPr>
          <p:nvPr/>
        </p:nvSpPr>
        <p:spPr bwMode="auto">
          <a:xfrm>
            <a:off x="4419600" y="2260600"/>
            <a:ext cx="1905000" cy="885825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62904" name="Group 56"/>
          <p:cNvGrpSpPr>
            <a:grpSpLocks/>
          </p:cNvGrpSpPr>
          <p:nvPr/>
        </p:nvGrpSpPr>
        <p:grpSpPr bwMode="auto">
          <a:xfrm>
            <a:off x="228600" y="4495800"/>
            <a:ext cx="3024188" cy="1749425"/>
            <a:chOff x="288" y="2690"/>
            <a:chExt cx="1905" cy="1102"/>
          </a:xfrm>
        </p:grpSpPr>
        <p:graphicFrame>
          <p:nvGraphicFramePr>
            <p:cNvPr id="14349" name="Object 57"/>
            <p:cNvGraphicFramePr>
              <a:graphicFrameLocks noChangeAspect="1"/>
            </p:cNvGraphicFramePr>
            <p:nvPr/>
          </p:nvGraphicFramePr>
          <p:xfrm>
            <a:off x="437" y="2690"/>
            <a:ext cx="797" cy="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7" name="Equation" r:id="rId13" imgW="381000" imgH="228600" progId="Equation.DSMT4">
                    <p:embed/>
                  </p:oleObj>
                </mc:Choice>
                <mc:Fallback>
                  <p:oleObj name="Equation" r:id="rId13" imgW="381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" y="2690"/>
                          <a:ext cx="797" cy="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0" name="Object 58"/>
            <p:cNvGraphicFramePr>
              <a:graphicFrameLocks noChangeAspect="1"/>
            </p:cNvGraphicFramePr>
            <p:nvPr/>
          </p:nvGraphicFramePr>
          <p:xfrm>
            <a:off x="358" y="3314"/>
            <a:ext cx="1835" cy="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8" name="Equation" r:id="rId15" imgW="876300" imgH="228600" progId="Equation.DSMT4">
                    <p:embed/>
                  </p:oleObj>
                </mc:Choice>
                <mc:Fallback>
                  <p:oleObj name="Equation" r:id="rId15" imgW="8763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" y="3314"/>
                          <a:ext cx="1835" cy="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1" name="AutoShape 59"/>
            <p:cNvSpPr>
              <a:spLocks/>
            </p:cNvSpPr>
            <p:nvPr/>
          </p:nvSpPr>
          <p:spPr bwMode="auto">
            <a:xfrm>
              <a:off x="288" y="2880"/>
              <a:ext cx="96" cy="768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462908" name="Group 60"/>
          <p:cNvGrpSpPr>
            <a:grpSpLocks/>
          </p:cNvGrpSpPr>
          <p:nvPr/>
        </p:nvGrpSpPr>
        <p:grpSpPr bwMode="auto">
          <a:xfrm>
            <a:off x="2362200" y="4662488"/>
            <a:ext cx="1987550" cy="671512"/>
            <a:chOff x="1964" y="2841"/>
            <a:chExt cx="1252" cy="423"/>
          </a:xfrm>
        </p:grpSpPr>
        <p:sp>
          <p:nvSpPr>
            <p:cNvPr id="14347" name="AutoShape 61"/>
            <p:cNvSpPr>
              <a:spLocks noChangeArrowheads="1"/>
            </p:cNvSpPr>
            <p:nvPr/>
          </p:nvSpPr>
          <p:spPr bwMode="auto">
            <a:xfrm>
              <a:off x="2016" y="3120"/>
              <a:ext cx="1200" cy="144"/>
            </a:xfrm>
            <a:prstGeom prst="rightArrow">
              <a:avLst>
                <a:gd name="adj1" fmla="val 50000"/>
                <a:gd name="adj2" fmla="val 208333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4348" name="Text Box 62"/>
            <p:cNvSpPr txBox="1">
              <a:spLocks noChangeArrowheads="1"/>
            </p:cNvSpPr>
            <p:nvPr/>
          </p:nvSpPr>
          <p:spPr bwMode="auto">
            <a:xfrm>
              <a:off x="1964" y="2841"/>
              <a:ext cx="10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>
                  <a:solidFill>
                    <a:schemeClr val="accent1"/>
                  </a:solidFill>
                  <a:ea typeface="隶书" panose="02010509060101010101" pitchFamily="49" charset="-122"/>
                </a:rPr>
                <a:t>矩阵表示</a:t>
              </a:r>
              <a:endParaRPr lang="en-US" altLang="zh-CN" sz="2800">
                <a:solidFill>
                  <a:schemeClr val="accent1"/>
                </a:solidFill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462911" name="Object 63"/>
          <p:cNvGraphicFramePr>
            <a:graphicFrameLocks noChangeAspect="1"/>
          </p:cNvGraphicFramePr>
          <p:nvPr/>
        </p:nvGraphicFramePr>
        <p:xfrm>
          <a:off x="4375150" y="4113213"/>
          <a:ext cx="4700588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9" name="Equation" r:id="rId17" imgW="1333500" imgH="685800" progId="Equation.DSMT4">
                  <p:embed/>
                </p:oleObj>
              </mc:Choice>
              <mc:Fallback>
                <p:oleObj name="Equation" r:id="rId17" imgW="13335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4113213"/>
                        <a:ext cx="4700588" cy="241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4815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2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2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2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2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2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2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62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2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2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87" grpId="0" animBg="1"/>
      <p:bldP spid="462897" grpId="0" animBg="1"/>
      <p:bldP spid="46289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球面镜反射</a:t>
            </a:r>
          </a:p>
        </p:txBody>
      </p:sp>
      <p:grpSp>
        <p:nvGrpSpPr>
          <p:cNvPr id="15363" name="Group 40"/>
          <p:cNvGrpSpPr>
            <a:grpSpLocks/>
          </p:cNvGrpSpPr>
          <p:nvPr/>
        </p:nvGrpSpPr>
        <p:grpSpPr bwMode="auto">
          <a:xfrm>
            <a:off x="1295400" y="1371600"/>
            <a:ext cx="7010400" cy="2743200"/>
            <a:chOff x="816" y="1104"/>
            <a:chExt cx="4416" cy="1728"/>
          </a:xfrm>
        </p:grpSpPr>
        <p:pic>
          <p:nvPicPr>
            <p:cNvPr id="15372" name="Picture 37" descr="图片1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03" t="32568" r="-3871" b="32669"/>
            <a:stretch>
              <a:fillRect/>
            </a:stretch>
          </p:blipFill>
          <p:spPr bwMode="auto">
            <a:xfrm>
              <a:off x="4368" y="1104"/>
              <a:ext cx="288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3" name="Line 7"/>
            <p:cNvSpPr>
              <a:spLocks noChangeShapeType="1"/>
            </p:cNvSpPr>
            <p:nvPr/>
          </p:nvSpPr>
          <p:spPr bwMode="auto">
            <a:xfrm>
              <a:off x="816" y="1968"/>
              <a:ext cx="441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4" name="Line 8"/>
            <p:cNvSpPr>
              <a:spLocks noChangeShapeType="1"/>
            </p:cNvSpPr>
            <p:nvPr/>
          </p:nvSpPr>
          <p:spPr bwMode="auto">
            <a:xfrm flipV="1">
              <a:off x="960" y="1530"/>
              <a:ext cx="3570" cy="43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5" name="Line 9"/>
            <p:cNvSpPr>
              <a:spLocks noChangeShapeType="1"/>
            </p:cNvSpPr>
            <p:nvPr/>
          </p:nvSpPr>
          <p:spPr bwMode="auto">
            <a:xfrm>
              <a:off x="4512" y="1244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6" name="Freeform 11"/>
            <p:cNvSpPr>
              <a:spLocks noChangeAspect="1"/>
            </p:cNvSpPr>
            <p:nvPr/>
          </p:nvSpPr>
          <p:spPr bwMode="auto">
            <a:xfrm rot="1368130">
              <a:off x="1463" y="1831"/>
              <a:ext cx="121" cy="134"/>
            </a:xfrm>
            <a:custGeom>
              <a:avLst/>
              <a:gdLst>
                <a:gd name="T0" fmla="*/ 0 w 216"/>
                <a:gd name="T1" fmla="*/ 0 h 240"/>
                <a:gd name="T2" fmla="*/ 108 w 216"/>
                <a:gd name="T3" fmla="*/ 27 h 240"/>
                <a:gd name="T4" fmla="*/ 81 w 216"/>
                <a:gd name="T5" fmla="*/ 134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" h="240">
                  <a:moveTo>
                    <a:pt x="0" y="0"/>
                  </a:moveTo>
                  <a:cubicBezTo>
                    <a:pt x="84" y="4"/>
                    <a:pt x="168" y="8"/>
                    <a:pt x="192" y="48"/>
                  </a:cubicBezTo>
                  <a:cubicBezTo>
                    <a:pt x="216" y="88"/>
                    <a:pt x="180" y="164"/>
                    <a:pt x="144" y="24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377" name="Object 12"/>
            <p:cNvGraphicFramePr>
              <a:graphicFrameLocks noChangeAspect="1"/>
            </p:cNvGraphicFramePr>
            <p:nvPr/>
          </p:nvGraphicFramePr>
          <p:xfrm>
            <a:off x="1296" y="1632"/>
            <a:ext cx="19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6" name="Equation" r:id="rId4" imgW="152334" imgH="228501" progId="Equation.DSMT4">
                    <p:embed/>
                  </p:oleObj>
                </mc:Choice>
                <mc:Fallback>
                  <p:oleObj name="Equation" r:id="rId4" imgW="152334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632"/>
                          <a:ext cx="19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8" name="Object 13"/>
            <p:cNvGraphicFramePr>
              <a:graphicFrameLocks noChangeAspect="1"/>
            </p:cNvGraphicFramePr>
            <p:nvPr/>
          </p:nvGraphicFramePr>
          <p:xfrm>
            <a:off x="4254" y="1576"/>
            <a:ext cx="310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7" name="Equation" r:id="rId6" imgW="190417" imgH="241195" progId="Equation.DSMT4">
                    <p:embed/>
                  </p:oleObj>
                </mc:Choice>
                <mc:Fallback>
                  <p:oleObj name="Equation" r:id="rId6" imgW="190417" imgH="24119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4" y="1576"/>
                          <a:ext cx="310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9" name="Object 15"/>
            <p:cNvGraphicFramePr>
              <a:graphicFrameLocks noChangeAspect="1"/>
            </p:cNvGraphicFramePr>
            <p:nvPr/>
          </p:nvGraphicFramePr>
          <p:xfrm>
            <a:off x="2640" y="1967"/>
            <a:ext cx="248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8" name="Equation" r:id="rId8" imgW="152202" imgH="177569" progId="Equation.DSMT4">
                    <p:embed/>
                  </p:oleObj>
                </mc:Choice>
                <mc:Fallback>
                  <p:oleObj name="Equation" r:id="rId8" imgW="152202" imgH="17756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967"/>
                          <a:ext cx="248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0" name="Line 19"/>
            <p:cNvSpPr>
              <a:spLocks noChangeShapeType="1"/>
            </p:cNvSpPr>
            <p:nvPr/>
          </p:nvSpPr>
          <p:spPr bwMode="auto">
            <a:xfrm>
              <a:off x="4512" y="1972"/>
              <a:ext cx="0" cy="28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1" name="Freeform 20"/>
            <p:cNvSpPr>
              <a:spLocks noChangeAspect="1"/>
            </p:cNvSpPr>
            <p:nvPr/>
          </p:nvSpPr>
          <p:spPr bwMode="auto">
            <a:xfrm rot="-9600000">
              <a:off x="3120" y="1974"/>
              <a:ext cx="162" cy="179"/>
            </a:xfrm>
            <a:custGeom>
              <a:avLst/>
              <a:gdLst>
                <a:gd name="T0" fmla="*/ 0 w 216"/>
                <a:gd name="T1" fmla="*/ 0 h 240"/>
                <a:gd name="T2" fmla="*/ 144 w 216"/>
                <a:gd name="T3" fmla="*/ 36 h 240"/>
                <a:gd name="T4" fmla="*/ 108 w 216"/>
                <a:gd name="T5" fmla="*/ 179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" h="240">
                  <a:moveTo>
                    <a:pt x="0" y="0"/>
                  </a:moveTo>
                  <a:cubicBezTo>
                    <a:pt x="84" y="4"/>
                    <a:pt x="168" y="8"/>
                    <a:pt x="192" y="48"/>
                  </a:cubicBezTo>
                  <a:cubicBezTo>
                    <a:pt x="216" y="88"/>
                    <a:pt x="180" y="164"/>
                    <a:pt x="144" y="240"/>
                  </a:cubicBezTo>
                </a:path>
              </a:pathLst>
            </a:custGeom>
            <a:noFill/>
            <a:ln w="19050" cap="flat" cmpd="sng">
              <a:solidFill>
                <a:srgbClr val="FF00FF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382" name="Object 21"/>
            <p:cNvGraphicFramePr>
              <a:graphicFrameLocks noChangeAspect="1"/>
            </p:cNvGraphicFramePr>
            <p:nvPr/>
          </p:nvGraphicFramePr>
          <p:xfrm>
            <a:off x="3248" y="2064"/>
            <a:ext cx="2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9" name="Equation" r:id="rId10" imgW="165028" imgH="228501" progId="Equation.DSMT4">
                    <p:embed/>
                  </p:oleObj>
                </mc:Choice>
                <mc:Fallback>
                  <p:oleObj name="Equation" r:id="rId10" imgW="165028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8" y="2064"/>
                          <a:ext cx="20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3" name="Line 23"/>
            <p:cNvSpPr>
              <a:spLocks noChangeShapeType="1"/>
            </p:cNvSpPr>
            <p:nvPr/>
          </p:nvSpPr>
          <p:spPr bwMode="auto">
            <a:xfrm flipV="1">
              <a:off x="2832" y="1544"/>
              <a:ext cx="1680" cy="42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4" name="Line 38"/>
            <p:cNvSpPr>
              <a:spLocks noChangeShapeType="1"/>
            </p:cNvSpPr>
            <p:nvPr/>
          </p:nvSpPr>
          <p:spPr bwMode="auto">
            <a:xfrm flipH="1">
              <a:off x="2880" y="1542"/>
              <a:ext cx="1644" cy="644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385" name="Object 39"/>
            <p:cNvGraphicFramePr>
              <a:graphicFrameLocks noChangeAspect="1"/>
            </p:cNvGraphicFramePr>
            <p:nvPr/>
          </p:nvGraphicFramePr>
          <p:xfrm>
            <a:off x="3150" y="1689"/>
            <a:ext cx="269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50" name="Equation" r:id="rId12" imgW="164885" imgH="164885" progId="Equation.DSMT4">
                    <p:embed/>
                  </p:oleObj>
                </mc:Choice>
                <mc:Fallback>
                  <p:oleObj name="Equation" r:id="rId12" imgW="164885" imgH="16488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0" y="1689"/>
                          <a:ext cx="269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3913" name="Group 41"/>
          <p:cNvGrpSpPr>
            <a:grpSpLocks/>
          </p:cNvGrpSpPr>
          <p:nvPr/>
        </p:nvGrpSpPr>
        <p:grpSpPr bwMode="auto">
          <a:xfrm>
            <a:off x="152400" y="4495800"/>
            <a:ext cx="2667000" cy="1946275"/>
            <a:chOff x="288" y="2690"/>
            <a:chExt cx="1824" cy="1275"/>
          </a:xfrm>
        </p:grpSpPr>
        <p:graphicFrame>
          <p:nvGraphicFramePr>
            <p:cNvPr id="15369" name="Object 42"/>
            <p:cNvGraphicFramePr>
              <a:graphicFrameLocks noChangeAspect="1"/>
            </p:cNvGraphicFramePr>
            <p:nvPr/>
          </p:nvGraphicFramePr>
          <p:xfrm>
            <a:off x="437" y="2690"/>
            <a:ext cx="797" cy="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51" name="Equation" r:id="rId14" imgW="381000" imgH="228600" progId="Equation.DSMT4">
                    <p:embed/>
                  </p:oleObj>
                </mc:Choice>
                <mc:Fallback>
                  <p:oleObj name="Equation" r:id="rId14" imgW="381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" y="2690"/>
                          <a:ext cx="797" cy="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0" name="Object 43"/>
            <p:cNvGraphicFramePr>
              <a:graphicFrameLocks noChangeAspect="1"/>
            </p:cNvGraphicFramePr>
            <p:nvPr/>
          </p:nvGraphicFramePr>
          <p:xfrm>
            <a:off x="437" y="3142"/>
            <a:ext cx="1675" cy="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52" name="Equation" r:id="rId16" imgW="799753" imgH="393529" progId="Equation.DSMT4">
                    <p:embed/>
                  </p:oleObj>
                </mc:Choice>
                <mc:Fallback>
                  <p:oleObj name="Equation" r:id="rId16" imgW="799753" imgH="39352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" y="3142"/>
                          <a:ext cx="1675" cy="8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1" name="AutoShape 44"/>
            <p:cNvSpPr>
              <a:spLocks/>
            </p:cNvSpPr>
            <p:nvPr/>
          </p:nvSpPr>
          <p:spPr bwMode="auto">
            <a:xfrm>
              <a:off x="288" y="2880"/>
              <a:ext cx="96" cy="768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463922" name="Group 50"/>
          <p:cNvGrpSpPr>
            <a:grpSpLocks/>
          </p:cNvGrpSpPr>
          <p:nvPr/>
        </p:nvGrpSpPr>
        <p:grpSpPr bwMode="auto">
          <a:xfrm>
            <a:off x="2660650" y="4876800"/>
            <a:ext cx="1987550" cy="671513"/>
            <a:chOff x="1436" y="3024"/>
            <a:chExt cx="1252" cy="423"/>
          </a:xfrm>
        </p:grpSpPr>
        <p:sp>
          <p:nvSpPr>
            <p:cNvPr id="15367" name="AutoShape 46"/>
            <p:cNvSpPr>
              <a:spLocks noChangeArrowheads="1"/>
            </p:cNvSpPr>
            <p:nvPr/>
          </p:nvSpPr>
          <p:spPr bwMode="auto">
            <a:xfrm>
              <a:off x="1488" y="3303"/>
              <a:ext cx="1200" cy="144"/>
            </a:xfrm>
            <a:prstGeom prst="rightArrow">
              <a:avLst>
                <a:gd name="adj1" fmla="val 50000"/>
                <a:gd name="adj2" fmla="val 208333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5368" name="Text Box 47"/>
            <p:cNvSpPr txBox="1">
              <a:spLocks noChangeArrowheads="1"/>
            </p:cNvSpPr>
            <p:nvPr/>
          </p:nvSpPr>
          <p:spPr bwMode="auto">
            <a:xfrm>
              <a:off x="1436" y="3024"/>
              <a:ext cx="101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>
                  <a:solidFill>
                    <a:schemeClr val="accent1"/>
                  </a:solidFill>
                  <a:ea typeface="隶书" panose="02010509060101010101" pitchFamily="49" charset="-122"/>
                </a:rPr>
                <a:t>矩阵表示</a:t>
              </a:r>
              <a:endParaRPr lang="en-US" altLang="zh-CN" sz="2800">
                <a:solidFill>
                  <a:schemeClr val="accent1"/>
                </a:solidFill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463920" name="Object 48"/>
          <p:cNvGraphicFramePr>
            <a:graphicFrameLocks noChangeAspect="1"/>
          </p:cNvGraphicFramePr>
          <p:nvPr/>
        </p:nvGraphicFramePr>
        <p:xfrm>
          <a:off x="4800600" y="4465638"/>
          <a:ext cx="4275138" cy="203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3" name="Equation" r:id="rId18" imgW="1333500" imgH="635000" progId="Equation.DSMT4">
                  <p:embed/>
                </p:oleObj>
              </mc:Choice>
              <mc:Fallback>
                <p:oleObj name="Equation" r:id="rId18" imgW="1333500" imgH="63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465638"/>
                        <a:ext cx="4275138" cy="203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670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3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3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ABCD</a:t>
            </a:r>
            <a:r>
              <a:rPr lang="zh-CN" altLang="en-US" sz="2400" smtClean="0">
                <a:ea typeface="宋体" panose="02010600030101010101" pitchFamily="2" charset="-122"/>
              </a:rPr>
              <a:t>矩阵</a:t>
            </a:r>
          </a:p>
        </p:txBody>
      </p:sp>
      <p:grpSp>
        <p:nvGrpSpPr>
          <p:cNvPr id="16387" name="Group 12"/>
          <p:cNvGrpSpPr>
            <a:grpSpLocks/>
          </p:cNvGrpSpPr>
          <p:nvPr/>
        </p:nvGrpSpPr>
        <p:grpSpPr bwMode="auto">
          <a:xfrm>
            <a:off x="228600" y="1119188"/>
            <a:ext cx="8801100" cy="5510212"/>
            <a:chOff x="144" y="705"/>
            <a:chExt cx="5544" cy="3471"/>
          </a:xfrm>
        </p:grpSpPr>
        <p:graphicFrame>
          <p:nvGraphicFramePr>
            <p:cNvPr id="16388" name="Object 4"/>
            <p:cNvGraphicFramePr>
              <a:graphicFrameLocks noChangeAspect="1"/>
            </p:cNvGraphicFramePr>
            <p:nvPr/>
          </p:nvGraphicFramePr>
          <p:xfrm>
            <a:off x="1342" y="705"/>
            <a:ext cx="2590" cy="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4" name="Equation" r:id="rId3" imgW="1282700" imgH="482600" progId="Equation.DSMT4">
                    <p:embed/>
                  </p:oleObj>
                </mc:Choice>
                <mc:Fallback>
                  <p:oleObj name="Equation" r:id="rId3" imgW="12827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2" y="705"/>
                          <a:ext cx="2590" cy="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9" name="Object 5"/>
            <p:cNvGraphicFramePr>
              <a:graphicFrameLocks noChangeAspect="1"/>
            </p:cNvGraphicFramePr>
            <p:nvPr/>
          </p:nvGraphicFramePr>
          <p:xfrm>
            <a:off x="144" y="1584"/>
            <a:ext cx="1384" cy="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5" name="Equation" r:id="rId5" imgW="685800" imgH="457200" progId="Equation.DSMT4">
                    <p:embed/>
                  </p:oleObj>
                </mc:Choice>
                <mc:Fallback>
                  <p:oleObj name="Equation" r:id="rId5" imgW="685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584"/>
                          <a:ext cx="1384" cy="9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0" name="Object 6"/>
            <p:cNvGraphicFramePr>
              <a:graphicFrameLocks noChangeAspect="1"/>
            </p:cNvGraphicFramePr>
            <p:nvPr/>
          </p:nvGraphicFramePr>
          <p:xfrm>
            <a:off x="144" y="2688"/>
            <a:ext cx="1128" cy="1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6" name="Equation" r:id="rId7" imgW="508000" imgH="457200" progId="Equation.DSMT4">
                    <p:embed/>
                  </p:oleObj>
                </mc:Choice>
                <mc:Fallback>
                  <p:oleObj name="Equation" r:id="rId7" imgW="5080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688"/>
                          <a:ext cx="1128" cy="10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1" name="Object 7"/>
            <p:cNvGraphicFramePr>
              <a:graphicFrameLocks noChangeAspect="1"/>
            </p:cNvGraphicFramePr>
            <p:nvPr/>
          </p:nvGraphicFramePr>
          <p:xfrm>
            <a:off x="1637" y="2496"/>
            <a:ext cx="1147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7" name="Equation" r:id="rId9" imgW="583947" imgH="634725" progId="Equation.DSMT4">
                    <p:embed/>
                  </p:oleObj>
                </mc:Choice>
                <mc:Fallback>
                  <p:oleObj name="Equation" r:id="rId9" imgW="583947" imgH="634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7" y="2496"/>
                          <a:ext cx="1147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2" name="Object 8"/>
            <p:cNvGraphicFramePr>
              <a:graphicFrameLocks noChangeAspect="1"/>
            </p:cNvGraphicFramePr>
            <p:nvPr/>
          </p:nvGraphicFramePr>
          <p:xfrm>
            <a:off x="3168" y="2495"/>
            <a:ext cx="2520" cy="1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8" name="Equation" r:id="rId11" imgW="1294838" imgH="634725" progId="Equation.DSMT4">
                    <p:embed/>
                  </p:oleObj>
                </mc:Choice>
                <mc:Fallback>
                  <p:oleObj name="Equation" r:id="rId11" imgW="1294838" imgH="634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495"/>
                          <a:ext cx="2520" cy="1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184" y="3820"/>
              <a:ext cx="1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隶书" panose="02010509060101010101" pitchFamily="49" charset="-122"/>
                </a:rPr>
                <a:t>均匀介质</a:t>
              </a:r>
              <a:endParaRPr lang="en-US" altLang="zh-CN" sz="2800" b="1">
                <a:solidFill>
                  <a:schemeClr val="tx2"/>
                </a:solidFill>
                <a:ea typeface="隶书" panose="02010509060101010101" pitchFamily="49" charset="-122"/>
              </a:endParaRP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1849" y="3840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隶书" panose="02010509060101010101" pitchFamily="49" charset="-122"/>
                </a:rPr>
                <a:t>薄透镜</a:t>
              </a:r>
            </a:p>
          </p:txBody>
        </p:sp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3799" y="3849"/>
              <a:ext cx="1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隶书" panose="02010509060101010101" pitchFamily="49" charset="-122"/>
                </a:rPr>
                <a:t>球面反射镜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1662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ABCD</a:t>
            </a:r>
            <a:r>
              <a:rPr lang="zh-CN" altLang="en-US" smtClean="0">
                <a:ea typeface="宋体" panose="02010600030101010101" pitchFamily="2" charset="-122"/>
              </a:rPr>
              <a:t>矩阵</a:t>
            </a:r>
          </a:p>
        </p:txBody>
      </p:sp>
      <p:graphicFrame>
        <p:nvGraphicFramePr>
          <p:cNvPr id="467972" name="Object 4"/>
          <p:cNvGraphicFramePr>
            <a:graphicFrameLocks noChangeAspect="1"/>
          </p:cNvGraphicFramePr>
          <p:nvPr/>
        </p:nvGraphicFramePr>
        <p:xfrm>
          <a:off x="5210175" y="2133600"/>
          <a:ext cx="3781425" cy="233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8" name="Visio" r:id="rId4" imgW="3686355" imgH="2038208" progId="Visio.Drawing.11">
                  <p:embed/>
                </p:oleObj>
              </mc:Choice>
              <mc:Fallback>
                <p:oleObj name="Visio" r:id="rId4" imgW="3686355" imgH="203820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0638"/>
                      <a:stretch>
                        <a:fillRect/>
                      </a:stretch>
                    </p:blipFill>
                    <p:spPr bwMode="auto">
                      <a:xfrm>
                        <a:off x="5210175" y="2133600"/>
                        <a:ext cx="3781425" cy="233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3" name="Object 5"/>
          <p:cNvGraphicFramePr>
            <a:graphicFrameLocks noChangeAspect="1"/>
          </p:cNvGraphicFramePr>
          <p:nvPr/>
        </p:nvGraphicFramePr>
        <p:xfrm>
          <a:off x="228600" y="2141538"/>
          <a:ext cx="18938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Equation" r:id="rId6" imgW="558800" imgH="330200" progId="Equation.DSMT4">
                  <p:embed/>
                </p:oleObj>
              </mc:Choice>
              <mc:Fallback>
                <p:oleObj name="Equation" r:id="rId6" imgW="5588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141538"/>
                        <a:ext cx="1893888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4" name="Object 6"/>
          <p:cNvGraphicFramePr>
            <a:graphicFrameLocks noChangeAspect="1"/>
          </p:cNvGraphicFramePr>
          <p:nvPr/>
        </p:nvGraphicFramePr>
        <p:xfrm>
          <a:off x="250825" y="3295650"/>
          <a:ext cx="2016125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0" name="公式" r:id="rId8" imgW="889000" imgH="685800" progId="Equation.3">
                  <p:embed/>
                </p:oleObj>
              </mc:Choice>
              <mc:Fallback>
                <p:oleObj name="公式" r:id="rId8" imgW="8890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295650"/>
                        <a:ext cx="2016125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5" name="Object 7"/>
          <p:cNvGraphicFramePr>
            <a:graphicFrameLocks noChangeAspect="1"/>
          </p:cNvGraphicFramePr>
          <p:nvPr/>
        </p:nvGraphicFramePr>
        <p:xfrm>
          <a:off x="2652713" y="3265488"/>
          <a:ext cx="2900362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1" name="公式" r:id="rId10" imgW="1384300" imgH="685800" progId="Equation.3">
                  <p:embed/>
                </p:oleObj>
              </mc:Choice>
              <mc:Fallback>
                <p:oleObj name="公式" r:id="rId10" imgW="13843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3265488"/>
                        <a:ext cx="2900362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76" name="AutoShape 8"/>
          <p:cNvSpPr>
            <a:spLocks noChangeArrowheads="1"/>
          </p:cNvSpPr>
          <p:nvPr/>
        </p:nvSpPr>
        <p:spPr bwMode="auto">
          <a:xfrm>
            <a:off x="1908175" y="3530600"/>
            <a:ext cx="576263" cy="431800"/>
          </a:xfrm>
          <a:prstGeom prst="rightArrow">
            <a:avLst>
              <a:gd name="adj1" fmla="val 50000"/>
              <a:gd name="adj2" fmla="val 333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467977" name="Object 9"/>
          <p:cNvGraphicFramePr>
            <a:graphicFrameLocks noChangeAspect="1"/>
          </p:cNvGraphicFramePr>
          <p:nvPr/>
        </p:nvGraphicFramePr>
        <p:xfrm>
          <a:off x="2052638" y="5362575"/>
          <a:ext cx="547211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2" name="公式" r:id="rId12" imgW="2870200" imgH="584200" progId="Equation.3">
                  <p:embed/>
                </p:oleObj>
              </mc:Choice>
              <mc:Fallback>
                <p:oleObj name="公式" r:id="rId12" imgW="28702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5362575"/>
                        <a:ext cx="5472112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78" name="AutoShape 10"/>
          <p:cNvSpPr>
            <a:spLocks noChangeArrowheads="1"/>
          </p:cNvSpPr>
          <p:nvPr/>
        </p:nvSpPr>
        <p:spPr bwMode="auto">
          <a:xfrm>
            <a:off x="4211638" y="4724400"/>
            <a:ext cx="576262" cy="57626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18" name="Rectangle 13"/>
          <p:cNvSpPr>
            <a:spLocks noChangeArrowheads="1"/>
          </p:cNvSpPr>
          <p:nvPr/>
        </p:nvSpPr>
        <p:spPr bwMode="auto">
          <a:xfrm>
            <a:off x="381000" y="1143000"/>
            <a:ext cx="7315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例：求解通过长度为</a:t>
            </a:r>
            <a:r>
              <a:rPr lang="en-US" altLang="zh-CN" sz="2800">
                <a:ea typeface="宋体" panose="02010600030101010101" pitchFamily="2" charset="-122"/>
              </a:rPr>
              <a:t>d</a:t>
            </a:r>
            <a:r>
              <a:rPr lang="zh-CN" altLang="en-US" sz="2800">
                <a:ea typeface="宋体" panose="02010600030101010101" pitchFamily="2" charset="-122"/>
              </a:rPr>
              <a:t>的均匀介质后，</a:t>
            </a:r>
          </a:p>
          <a:p>
            <a:pPr eaLnBrk="1" hangingPunct="1"/>
            <a:r>
              <a:rPr lang="zh-CN" altLang="en-US" sz="2800">
                <a:ea typeface="宋体" panose="02010600030101010101" pitchFamily="2" charset="-122"/>
              </a:rPr>
              <a:t>再透过一个薄透镜的光线传输情况。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93233610"/>
      </p:ext>
    </p:extLst>
  </p:cSld>
  <p:clrMapOvr>
    <a:masterClrMapping/>
  </p:clrMapOvr>
  <p:transition advTm="386204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7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7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7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7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6" grpId="0" animBg="1"/>
      <p:bldP spid="46797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光子的基本性质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光子的相干性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激光的模式与性质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u="sng" smtClean="0">
                <a:solidFill>
                  <a:srgbClr val="FF3300"/>
                </a:solidFill>
                <a:ea typeface="宋体" panose="02010600030101010101" pitchFamily="2" charset="-122"/>
              </a:rPr>
              <a:t>激光束的传输与透镜变换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激光器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5486400" y="4114800"/>
            <a:ext cx="3143250" cy="2500313"/>
            <a:chOff x="3456" y="2592"/>
            <a:chExt cx="1980" cy="1575"/>
          </a:xfrm>
        </p:grpSpPr>
        <p:sp>
          <p:nvSpPr>
            <p:cNvPr id="18437" name="AutoShape 5"/>
            <p:cNvSpPr>
              <a:spLocks/>
            </p:cNvSpPr>
            <p:nvPr/>
          </p:nvSpPr>
          <p:spPr bwMode="auto">
            <a:xfrm>
              <a:off x="3456" y="2736"/>
              <a:ext cx="96" cy="1296"/>
            </a:xfrm>
            <a:prstGeom prst="leftBrace">
              <a:avLst>
                <a:gd name="adj1" fmla="val 112500"/>
                <a:gd name="adj2" fmla="val 50000"/>
              </a:avLst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8438" name="Text Box 6"/>
            <p:cNvSpPr txBox="1">
              <a:spLocks noChangeArrowheads="1"/>
            </p:cNvSpPr>
            <p:nvPr/>
          </p:nvSpPr>
          <p:spPr bwMode="auto">
            <a:xfrm>
              <a:off x="3552" y="2592"/>
              <a:ext cx="10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ABCD</a:t>
              </a:r>
              <a:r>
                <a:rPr lang="zh-CN" altLang="en-US" sz="2800" b="1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矩阵</a:t>
              </a:r>
            </a:p>
          </p:txBody>
        </p:sp>
        <p:sp>
          <p:nvSpPr>
            <p:cNvPr id="18439" name="Text Box 7"/>
            <p:cNvSpPr txBox="1">
              <a:spLocks noChangeArrowheads="1"/>
            </p:cNvSpPr>
            <p:nvPr/>
          </p:nvSpPr>
          <p:spPr bwMode="auto">
            <a:xfrm>
              <a:off x="3520" y="3173"/>
              <a:ext cx="191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 u="sng">
                  <a:solidFill>
                    <a:srgbClr val="FF3300"/>
                  </a:solidFill>
                  <a:ea typeface="楷体_GB2312" pitchFamily="49" charset="-122"/>
                </a:rPr>
                <a:t>高斯光束基本性质</a:t>
              </a:r>
            </a:p>
            <a:p>
              <a:pPr eaLnBrk="1" hangingPunct="1"/>
              <a:r>
                <a:rPr lang="zh-CN" altLang="en-US" sz="2800" b="1" u="sng">
                  <a:solidFill>
                    <a:srgbClr val="FF3300"/>
                  </a:solidFill>
                  <a:ea typeface="楷体_GB2312" pitchFamily="49" charset="-122"/>
                </a:rPr>
                <a:t>和特征参数</a:t>
              </a:r>
            </a:p>
          </p:txBody>
        </p:sp>
        <p:sp>
          <p:nvSpPr>
            <p:cNvPr id="18440" name="Text Box 8"/>
            <p:cNvSpPr txBox="1">
              <a:spLocks noChangeArrowheads="1"/>
            </p:cNvSpPr>
            <p:nvPr/>
          </p:nvSpPr>
          <p:spPr bwMode="auto">
            <a:xfrm>
              <a:off x="3581" y="3840"/>
              <a:ext cx="16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chemeClr val="tx2"/>
                  </a:solidFill>
                  <a:ea typeface="楷体_GB2312" pitchFamily="49" charset="-122"/>
                </a:rPr>
                <a:t>q</a:t>
              </a:r>
              <a:r>
                <a:rPr lang="zh-CN" altLang="en-US" sz="2800" b="1">
                  <a:solidFill>
                    <a:schemeClr val="tx2"/>
                  </a:solidFill>
                  <a:ea typeface="楷体_GB2312" pitchFamily="49" charset="-122"/>
                </a:rPr>
                <a:t>参数变换规律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436306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基模的高斯光束</a:t>
            </a:r>
          </a:p>
        </p:txBody>
      </p:sp>
      <p:grpSp>
        <p:nvGrpSpPr>
          <p:cNvPr id="19459" name="Group 28"/>
          <p:cNvGrpSpPr>
            <a:grpSpLocks/>
          </p:cNvGrpSpPr>
          <p:nvPr/>
        </p:nvGrpSpPr>
        <p:grpSpPr bwMode="auto">
          <a:xfrm>
            <a:off x="4203700" y="1143000"/>
            <a:ext cx="4953000" cy="2895600"/>
            <a:chOff x="1680" y="384"/>
            <a:chExt cx="3120" cy="1824"/>
          </a:xfrm>
        </p:grpSpPr>
        <p:grpSp>
          <p:nvGrpSpPr>
            <p:cNvPr id="19461" name="Group 29"/>
            <p:cNvGrpSpPr>
              <a:grpSpLocks/>
            </p:cNvGrpSpPr>
            <p:nvPr/>
          </p:nvGrpSpPr>
          <p:grpSpPr bwMode="auto">
            <a:xfrm>
              <a:off x="1680" y="384"/>
              <a:ext cx="2036" cy="1824"/>
              <a:chOff x="3120" y="1344"/>
              <a:chExt cx="2036" cy="1824"/>
            </a:xfrm>
          </p:grpSpPr>
          <p:grpSp>
            <p:nvGrpSpPr>
              <p:cNvPr id="19463" name="Group 30"/>
              <p:cNvGrpSpPr>
                <a:grpSpLocks/>
              </p:cNvGrpSpPr>
              <p:nvPr/>
            </p:nvGrpSpPr>
            <p:grpSpPr bwMode="auto">
              <a:xfrm>
                <a:off x="3120" y="1344"/>
                <a:ext cx="1113" cy="768"/>
                <a:chOff x="2976" y="1536"/>
                <a:chExt cx="1113" cy="768"/>
              </a:xfrm>
            </p:grpSpPr>
            <p:sp>
              <p:nvSpPr>
                <p:cNvPr id="19472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504" y="1536"/>
                  <a:ext cx="178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algn="ctr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 eaLnBrk="1" hangingPunct="1"/>
                  <a:r>
                    <a:rPr kumimoji="1" lang="en-US" altLang="zh-CN" sz="2000" b="1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I</a:t>
                  </a:r>
                  <a:endParaRPr kumimoji="1"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9473" name="Group 32"/>
                <p:cNvGrpSpPr>
                  <a:grpSpLocks/>
                </p:cNvGrpSpPr>
                <p:nvPr/>
              </p:nvGrpSpPr>
              <p:grpSpPr bwMode="auto">
                <a:xfrm>
                  <a:off x="2976" y="1680"/>
                  <a:ext cx="1113" cy="624"/>
                  <a:chOff x="3024" y="1728"/>
                  <a:chExt cx="1113" cy="624"/>
                </a:xfrm>
              </p:grpSpPr>
              <p:grpSp>
                <p:nvGrpSpPr>
                  <p:cNvPr id="19474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3024" y="1728"/>
                    <a:ext cx="912" cy="624"/>
                    <a:chOff x="2064" y="864"/>
                    <a:chExt cx="1008" cy="768"/>
                  </a:xfrm>
                </p:grpSpPr>
                <p:sp>
                  <p:nvSpPr>
                    <p:cNvPr id="19478" name="Lin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64" y="1632"/>
                      <a:ext cx="1008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79" name="Line 3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592" y="864"/>
                      <a:ext cx="0" cy="768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80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2304" y="1104"/>
                      <a:ext cx="576" cy="528"/>
                    </a:xfrm>
                    <a:custGeom>
                      <a:avLst/>
                      <a:gdLst>
                        <a:gd name="T0" fmla="*/ 0 w 3216"/>
                        <a:gd name="T1" fmla="*/ 528 h 1288"/>
                        <a:gd name="T2" fmla="*/ 77 w 3216"/>
                        <a:gd name="T3" fmla="*/ 449 h 1288"/>
                        <a:gd name="T4" fmla="*/ 224 w 3216"/>
                        <a:gd name="T5" fmla="*/ 75 h 1288"/>
                        <a:gd name="T6" fmla="*/ 352 w 3216"/>
                        <a:gd name="T7" fmla="*/ 56 h 1288"/>
                        <a:gd name="T8" fmla="*/ 490 w 3216"/>
                        <a:gd name="T9" fmla="*/ 410 h 1288"/>
                        <a:gd name="T10" fmla="*/ 576 w 3216"/>
                        <a:gd name="T11" fmla="*/ 528 h 128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3216" h="1288">
                          <a:moveTo>
                            <a:pt x="0" y="1288"/>
                          </a:moveTo>
                          <a:cubicBezTo>
                            <a:pt x="112" y="1284"/>
                            <a:pt x="224" y="1280"/>
                            <a:pt x="432" y="1096"/>
                          </a:cubicBezTo>
                          <a:cubicBezTo>
                            <a:pt x="640" y="912"/>
                            <a:pt x="992" y="344"/>
                            <a:pt x="1248" y="184"/>
                          </a:cubicBezTo>
                          <a:cubicBezTo>
                            <a:pt x="1504" y="24"/>
                            <a:pt x="1720" y="0"/>
                            <a:pt x="1968" y="136"/>
                          </a:cubicBezTo>
                          <a:cubicBezTo>
                            <a:pt x="2216" y="272"/>
                            <a:pt x="2528" y="808"/>
                            <a:pt x="2736" y="1000"/>
                          </a:cubicBezTo>
                          <a:cubicBezTo>
                            <a:pt x="2944" y="1192"/>
                            <a:pt x="3080" y="1240"/>
                            <a:pt x="3216" y="1288"/>
                          </a:cubicBezTo>
                        </a:path>
                      </a:pathLst>
                    </a:custGeom>
                    <a:noFill/>
                    <a:ln w="57150" cmpd="sng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81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6" y="1632"/>
                      <a:ext cx="192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82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32" y="1632"/>
                      <a:ext cx="14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9475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3936" y="2064"/>
                    <a:ext cx="201" cy="288"/>
                    <a:chOff x="3936" y="2160"/>
                    <a:chExt cx="201" cy="288"/>
                  </a:xfrm>
                </p:grpSpPr>
                <p:sp>
                  <p:nvSpPr>
                    <p:cNvPr id="19476" name="Text Box 4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36" y="2160"/>
                      <a:ext cx="201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algn="ctr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ctr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ctr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ctr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ctr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algn="l" eaLnBrk="1" hangingPunct="1"/>
                      <a:r>
                        <a:rPr kumimoji="1" lang="en-US" altLang="zh-CN" sz="2400" i="1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kumimoji="1" lang="en-US" altLang="zh-CN" sz="240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9477" name="Line 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936" y="2448"/>
                      <a:ext cx="144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9464" name="Group 42"/>
              <p:cNvGrpSpPr>
                <a:grpSpLocks/>
              </p:cNvGrpSpPr>
              <p:nvPr/>
            </p:nvGrpSpPr>
            <p:grpSpPr bwMode="auto">
              <a:xfrm>
                <a:off x="4368" y="2160"/>
                <a:ext cx="788" cy="1008"/>
                <a:chOff x="4368" y="2160"/>
                <a:chExt cx="788" cy="1008"/>
              </a:xfrm>
            </p:grpSpPr>
            <p:grpSp>
              <p:nvGrpSpPr>
                <p:cNvPr id="19466" name="Group 43"/>
                <p:cNvGrpSpPr>
                  <a:grpSpLocks/>
                </p:cNvGrpSpPr>
                <p:nvPr/>
              </p:nvGrpSpPr>
              <p:grpSpPr bwMode="auto">
                <a:xfrm>
                  <a:off x="4368" y="2208"/>
                  <a:ext cx="788" cy="738"/>
                  <a:chOff x="4368" y="2208"/>
                  <a:chExt cx="788" cy="738"/>
                </a:xfrm>
              </p:grpSpPr>
              <p:sp>
                <p:nvSpPr>
                  <p:cNvPr id="19468" name="Line 44"/>
                  <p:cNvSpPr>
                    <a:spLocks noChangeShapeType="1"/>
                  </p:cNvSpPr>
                  <p:nvPr/>
                </p:nvSpPr>
                <p:spPr bwMode="auto">
                  <a:xfrm rot="5389940" flipV="1">
                    <a:off x="4704" y="2349"/>
                    <a:ext cx="0" cy="67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69" name="Freeform 45"/>
                  <p:cNvSpPr>
                    <a:spLocks/>
                  </p:cNvSpPr>
                  <p:nvPr/>
                </p:nvSpPr>
                <p:spPr bwMode="auto">
                  <a:xfrm rot="5389940">
                    <a:off x="4338" y="2455"/>
                    <a:ext cx="521" cy="462"/>
                  </a:xfrm>
                  <a:custGeom>
                    <a:avLst/>
                    <a:gdLst>
                      <a:gd name="T0" fmla="*/ 0 w 3216"/>
                      <a:gd name="T1" fmla="*/ 462 h 1288"/>
                      <a:gd name="T2" fmla="*/ 70 w 3216"/>
                      <a:gd name="T3" fmla="*/ 393 h 1288"/>
                      <a:gd name="T4" fmla="*/ 202 w 3216"/>
                      <a:gd name="T5" fmla="*/ 66 h 1288"/>
                      <a:gd name="T6" fmla="*/ 319 w 3216"/>
                      <a:gd name="T7" fmla="*/ 49 h 1288"/>
                      <a:gd name="T8" fmla="*/ 443 w 3216"/>
                      <a:gd name="T9" fmla="*/ 359 h 1288"/>
                      <a:gd name="T10" fmla="*/ 521 w 3216"/>
                      <a:gd name="T11" fmla="*/ 462 h 12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3216" h="1288">
                        <a:moveTo>
                          <a:pt x="0" y="1288"/>
                        </a:moveTo>
                        <a:cubicBezTo>
                          <a:pt x="112" y="1284"/>
                          <a:pt x="224" y="1280"/>
                          <a:pt x="432" y="1096"/>
                        </a:cubicBezTo>
                        <a:cubicBezTo>
                          <a:pt x="640" y="912"/>
                          <a:pt x="992" y="344"/>
                          <a:pt x="1248" y="184"/>
                        </a:cubicBezTo>
                        <a:cubicBezTo>
                          <a:pt x="1504" y="24"/>
                          <a:pt x="1720" y="0"/>
                          <a:pt x="1968" y="136"/>
                        </a:cubicBezTo>
                        <a:cubicBezTo>
                          <a:pt x="2216" y="272"/>
                          <a:pt x="2528" y="808"/>
                          <a:pt x="2736" y="1000"/>
                        </a:cubicBezTo>
                        <a:cubicBezTo>
                          <a:pt x="2944" y="1192"/>
                          <a:pt x="3080" y="1240"/>
                          <a:pt x="3216" y="1288"/>
                        </a:cubicBezTo>
                      </a:path>
                    </a:pathLst>
                  </a:custGeom>
                  <a:noFill/>
                  <a:ln w="57150" cmpd="sng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70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16" y="2208"/>
                    <a:ext cx="308" cy="1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>
                    <a:spAutoFit/>
                  </a:bodyPr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l" eaLnBrk="1" hangingPunct="1"/>
                    <a:r>
                      <a:rPr kumimoji="1" lang="en-US" altLang="zh-CN" sz="2000" b="1" i="1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y</a:t>
                    </a:r>
                    <a:endParaRPr kumimoji="1"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471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48" y="2784"/>
                    <a:ext cx="308" cy="1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>
                    <a:spAutoFit/>
                  </a:bodyPr>
                  <a:lstStyle>
                    <a:lvl1pPr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algn="ctr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l" eaLnBrk="1" hangingPunct="1"/>
                    <a:r>
                      <a:rPr kumimoji="1" lang="en-US" altLang="zh-CN" sz="2000" b="1" i="1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I</a:t>
                    </a:r>
                    <a:endParaRPr kumimoji="1" lang="en-US" altLang="zh-CN" sz="240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19467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4368" y="2160"/>
                  <a:ext cx="0" cy="10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9465" name="Picture 49" descr="b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9" y="2352"/>
                <a:ext cx="656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62" name="Text Box 50"/>
            <p:cNvSpPr txBox="1">
              <a:spLocks noChangeArrowheads="1"/>
            </p:cNvSpPr>
            <p:nvPr/>
          </p:nvSpPr>
          <p:spPr bwMode="auto">
            <a:xfrm>
              <a:off x="3936" y="1056"/>
              <a:ext cx="8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2800" b="1">
                  <a:latin typeface="Times New Roman" panose="02020603050405020304" pitchFamily="18" charset="0"/>
                  <a:ea typeface="幼圆" panose="02010509060101010101" pitchFamily="49" charset="-122"/>
                </a:rPr>
                <a:t>TEM</a:t>
              </a:r>
              <a:r>
                <a:rPr kumimoji="1" lang="en-US" altLang="zh-CN" sz="2800" b="1" baseline="-25000">
                  <a:latin typeface="Times New Roman" panose="02020603050405020304" pitchFamily="18" charset="0"/>
                  <a:ea typeface="幼圆" panose="02010509060101010101" pitchFamily="49" charset="-122"/>
                </a:rPr>
                <a:t>00</a:t>
              </a:r>
              <a:endParaRPr kumimoji="1" lang="en-US" altLang="zh-CN" sz="2800" b="1"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graphicFrame>
        <p:nvGraphicFramePr>
          <p:cNvPr id="454707" name="Object 51"/>
          <p:cNvGraphicFramePr>
            <a:graphicFrameLocks noChangeAspect="1"/>
          </p:cNvGraphicFramePr>
          <p:nvPr/>
        </p:nvGraphicFramePr>
        <p:xfrm>
          <a:off x="358775" y="4700588"/>
          <a:ext cx="84042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4" name="Equation" r:id="rId4" imgW="3975100" imgH="533400" progId="Equation.DSMT4">
                  <p:embed/>
                </p:oleObj>
              </mc:Choice>
              <mc:Fallback>
                <p:oleObj name="Equation" r:id="rId4" imgW="39751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4700588"/>
                        <a:ext cx="8404225" cy="1127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8" descr="C:\Users\DLY\AppData\Local\Temp\msohtmlclip1\02\clip_image0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" y="1371600"/>
            <a:ext cx="3830440" cy="27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2156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高斯光束</a:t>
            </a:r>
          </a:p>
        </p:txBody>
      </p:sp>
      <p:graphicFrame>
        <p:nvGraphicFramePr>
          <p:cNvPr id="20483" name="Object 4"/>
          <p:cNvGraphicFramePr>
            <a:graphicFrameLocks noChangeAspect="1"/>
          </p:cNvGraphicFramePr>
          <p:nvPr/>
        </p:nvGraphicFramePr>
        <p:xfrm>
          <a:off x="358775" y="1295400"/>
          <a:ext cx="84042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6" name="Equation" r:id="rId3" imgW="3975100" imgH="533400" progId="Equation.DSMT4">
                  <p:embed/>
                </p:oleObj>
              </mc:Choice>
              <mc:Fallback>
                <p:oleObj name="Equation" r:id="rId3" imgW="39751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295400"/>
                        <a:ext cx="8404225" cy="1127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5686" name="Object 6"/>
          <p:cNvGraphicFramePr>
            <a:graphicFrameLocks noChangeAspect="1"/>
          </p:cNvGraphicFramePr>
          <p:nvPr/>
        </p:nvGraphicFramePr>
        <p:xfrm>
          <a:off x="228600" y="2557463"/>
          <a:ext cx="6324600" cy="407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7" name="Equation" r:id="rId5" imgW="2959100" imgH="1905000" progId="Equation.DSMT4">
                  <p:embed/>
                </p:oleObj>
              </mc:Choice>
              <mc:Fallback>
                <p:oleObj name="Equation" r:id="rId5" imgW="2959100" imgH="190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57463"/>
                        <a:ext cx="6324600" cy="4071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5" name="Group 19"/>
          <p:cNvGrpSpPr>
            <a:grpSpLocks/>
          </p:cNvGrpSpPr>
          <p:nvPr/>
        </p:nvGrpSpPr>
        <p:grpSpPr bwMode="auto">
          <a:xfrm>
            <a:off x="5715000" y="2473325"/>
            <a:ext cx="2590800" cy="1870075"/>
            <a:chOff x="3600" y="1558"/>
            <a:chExt cx="1632" cy="1178"/>
          </a:xfrm>
        </p:grpSpPr>
        <p:sp>
          <p:nvSpPr>
            <p:cNvPr id="20486" name="Line 7"/>
            <p:cNvSpPr>
              <a:spLocks noChangeShapeType="1"/>
            </p:cNvSpPr>
            <p:nvPr/>
          </p:nvSpPr>
          <p:spPr bwMode="auto">
            <a:xfrm>
              <a:off x="3600" y="2208"/>
              <a:ext cx="163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87" name="Line 8"/>
            <p:cNvSpPr>
              <a:spLocks noChangeShapeType="1"/>
            </p:cNvSpPr>
            <p:nvPr/>
          </p:nvSpPr>
          <p:spPr bwMode="auto">
            <a:xfrm flipH="1">
              <a:off x="3992" y="2208"/>
              <a:ext cx="288" cy="43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88" name="Line 9"/>
            <p:cNvSpPr>
              <a:spLocks noChangeShapeType="1"/>
            </p:cNvSpPr>
            <p:nvPr/>
          </p:nvSpPr>
          <p:spPr bwMode="auto">
            <a:xfrm flipV="1">
              <a:off x="4280" y="1680"/>
              <a:ext cx="0" cy="52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489" name="Object 11"/>
            <p:cNvGraphicFramePr>
              <a:graphicFrameLocks noChangeAspect="1"/>
            </p:cNvGraphicFramePr>
            <p:nvPr/>
          </p:nvGraphicFramePr>
          <p:xfrm>
            <a:off x="4066" y="2500"/>
            <a:ext cx="21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38"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6" y="2500"/>
                          <a:ext cx="21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0" name="Object 12"/>
            <p:cNvGraphicFramePr>
              <a:graphicFrameLocks noChangeAspect="1"/>
            </p:cNvGraphicFramePr>
            <p:nvPr/>
          </p:nvGraphicFramePr>
          <p:xfrm>
            <a:off x="4295" y="1558"/>
            <a:ext cx="225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39" name="Equation" r:id="rId9" imgW="139579" imgH="164957" progId="Equation.DSMT4">
                    <p:embed/>
                  </p:oleObj>
                </mc:Choice>
                <mc:Fallback>
                  <p:oleObj name="Equation" r:id="rId9" imgW="139579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5" y="1558"/>
                          <a:ext cx="225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1" name="Object 13"/>
            <p:cNvGraphicFramePr>
              <a:graphicFrameLocks noChangeAspect="1"/>
            </p:cNvGraphicFramePr>
            <p:nvPr/>
          </p:nvGraphicFramePr>
          <p:xfrm>
            <a:off x="5022" y="2238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40" name="Equation" r:id="rId11" imgW="126725" imgH="126725" progId="Equation.DSMT4">
                    <p:embed/>
                  </p:oleObj>
                </mc:Choice>
                <mc:Fallback>
                  <p:oleObj name="Equation" r:id="rId11" imgW="126725" imgH="126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2" y="2238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492" name="Group 17"/>
            <p:cNvGrpSpPr>
              <a:grpSpLocks/>
            </p:cNvGrpSpPr>
            <p:nvPr/>
          </p:nvGrpSpPr>
          <p:grpSpPr bwMode="auto">
            <a:xfrm>
              <a:off x="3648" y="1984"/>
              <a:ext cx="1344" cy="432"/>
              <a:chOff x="2640" y="1776"/>
              <a:chExt cx="2112" cy="816"/>
            </a:xfrm>
          </p:grpSpPr>
          <p:sp>
            <p:nvSpPr>
              <p:cNvPr id="20493" name="Freeform 15"/>
              <p:cNvSpPr>
                <a:spLocks/>
              </p:cNvSpPr>
              <p:nvPr/>
            </p:nvSpPr>
            <p:spPr bwMode="auto">
              <a:xfrm>
                <a:off x="2640" y="1776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494" name="Freeform 16"/>
              <p:cNvSpPr>
                <a:spLocks/>
              </p:cNvSpPr>
              <p:nvPr/>
            </p:nvSpPr>
            <p:spPr bwMode="auto">
              <a:xfrm flipV="1">
                <a:off x="2640" y="2288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23910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高斯光束</a:t>
            </a:r>
          </a:p>
        </p:txBody>
      </p:sp>
      <p:graphicFrame>
        <p:nvGraphicFramePr>
          <p:cNvPr id="21507" name="Object 5"/>
          <p:cNvGraphicFramePr>
            <a:graphicFrameLocks noChangeAspect="1"/>
          </p:cNvGraphicFramePr>
          <p:nvPr/>
        </p:nvGraphicFramePr>
        <p:xfrm>
          <a:off x="358775" y="1295400"/>
          <a:ext cx="84042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Equation" r:id="rId3" imgW="3975100" imgH="533400" progId="Equation.DSMT4">
                  <p:embed/>
                </p:oleObj>
              </mc:Choice>
              <mc:Fallback>
                <p:oleObj name="Equation" r:id="rId3" imgW="39751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295400"/>
                        <a:ext cx="8404225" cy="1127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08" name="Group 16"/>
          <p:cNvGrpSpPr>
            <a:grpSpLocks/>
          </p:cNvGrpSpPr>
          <p:nvPr/>
        </p:nvGrpSpPr>
        <p:grpSpPr bwMode="auto">
          <a:xfrm>
            <a:off x="5715000" y="2473325"/>
            <a:ext cx="2590800" cy="1870075"/>
            <a:chOff x="3600" y="1558"/>
            <a:chExt cx="1632" cy="1178"/>
          </a:xfrm>
        </p:grpSpPr>
        <p:sp>
          <p:nvSpPr>
            <p:cNvPr id="21510" name="Line 17"/>
            <p:cNvSpPr>
              <a:spLocks noChangeShapeType="1"/>
            </p:cNvSpPr>
            <p:nvPr/>
          </p:nvSpPr>
          <p:spPr bwMode="auto">
            <a:xfrm>
              <a:off x="3600" y="2208"/>
              <a:ext cx="163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1" name="Line 18"/>
            <p:cNvSpPr>
              <a:spLocks noChangeShapeType="1"/>
            </p:cNvSpPr>
            <p:nvPr/>
          </p:nvSpPr>
          <p:spPr bwMode="auto">
            <a:xfrm flipH="1">
              <a:off x="3992" y="2208"/>
              <a:ext cx="288" cy="43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12" name="Line 19"/>
            <p:cNvSpPr>
              <a:spLocks noChangeShapeType="1"/>
            </p:cNvSpPr>
            <p:nvPr/>
          </p:nvSpPr>
          <p:spPr bwMode="auto">
            <a:xfrm flipV="1">
              <a:off x="4280" y="1680"/>
              <a:ext cx="0" cy="52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1513" name="Object 20"/>
            <p:cNvGraphicFramePr>
              <a:graphicFrameLocks noChangeAspect="1"/>
            </p:cNvGraphicFramePr>
            <p:nvPr/>
          </p:nvGraphicFramePr>
          <p:xfrm>
            <a:off x="4066" y="2500"/>
            <a:ext cx="21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1" name="Equation" r:id="rId5" imgW="126835" imgH="139518" progId="Equation.DSMT4">
                    <p:embed/>
                  </p:oleObj>
                </mc:Choice>
                <mc:Fallback>
                  <p:oleObj name="Equation" r:id="rId5" imgW="126835" imgH="13951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6" y="2500"/>
                          <a:ext cx="21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4" name="Object 21"/>
            <p:cNvGraphicFramePr>
              <a:graphicFrameLocks noChangeAspect="1"/>
            </p:cNvGraphicFramePr>
            <p:nvPr/>
          </p:nvGraphicFramePr>
          <p:xfrm>
            <a:off x="4295" y="1558"/>
            <a:ext cx="225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2" name="Equation" r:id="rId7" imgW="139579" imgH="164957" progId="Equation.DSMT4">
                    <p:embed/>
                  </p:oleObj>
                </mc:Choice>
                <mc:Fallback>
                  <p:oleObj name="Equation" r:id="rId7" imgW="139579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5" y="1558"/>
                          <a:ext cx="225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5" name="Object 22"/>
            <p:cNvGraphicFramePr>
              <a:graphicFrameLocks noChangeAspect="1"/>
            </p:cNvGraphicFramePr>
            <p:nvPr/>
          </p:nvGraphicFramePr>
          <p:xfrm>
            <a:off x="5022" y="2238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3" name="Equation" r:id="rId9" imgW="126725" imgH="126725" progId="Equation.DSMT4">
                    <p:embed/>
                  </p:oleObj>
                </mc:Choice>
                <mc:Fallback>
                  <p:oleObj name="Equation" r:id="rId9" imgW="126725" imgH="126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2" y="2238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516" name="Group 23"/>
            <p:cNvGrpSpPr>
              <a:grpSpLocks/>
            </p:cNvGrpSpPr>
            <p:nvPr/>
          </p:nvGrpSpPr>
          <p:grpSpPr bwMode="auto">
            <a:xfrm>
              <a:off x="3648" y="1984"/>
              <a:ext cx="1344" cy="432"/>
              <a:chOff x="2640" y="1776"/>
              <a:chExt cx="2112" cy="816"/>
            </a:xfrm>
          </p:grpSpPr>
          <p:sp>
            <p:nvSpPr>
              <p:cNvPr id="21517" name="Freeform 24"/>
              <p:cNvSpPr>
                <a:spLocks/>
              </p:cNvSpPr>
              <p:nvPr/>
            </p:nvSpPr>
            <p:spPr bwMode="auto">
              <a:xfrm>
                <a:off x="2640" y="1776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18" name="Freeform 25"/>
              <p:cNvSpPr>
                <a:spLocks/>
              </p:cNvSpPr>
              <p:nvPr/>
            </p:nvSpPr>
            <p:spPr bwMode="auto">
              <a:xfrm flipV="1">
                <a:off x="2640" y="2288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1509" name="Object 26"/>
          <p:cNvGraphicFramePr>
            <a:graphicFrameLocks noChangeAspect="1"/>
          </p:cNvGraphicFramePr>
          <p:nvPr/>
        </p:nvGraphicFramePr>
        <p:xfrm>
          <a:off x="304800" y="3638550"/>
          <a:ext cx="861060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4" name="Equation" r:id="rId11" imgW="4203700" imgH="939800" progId="Equation.DSMT4">
                  <p:embed/>
                </p:oleObj>
              </mc:Choice>
              <mc:Fallback>
                <p:oleObj name="Equation" r:id="rId11" imgW="42037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638550"/>
                        <a:ext cx="8610600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7180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光子的基本性质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u="sng" smtClean="0">
                <a:solidFill>
                  <a:srgbClr val="FF0000"/>
                </a:solidFill>
                <a:ea typeface="宋体" panose="02010600030101010101" pitchFamily="2" charset="-122"/>
              </a:rPr>
              <a:t>光子的相干性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激光的模式与性质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激光束的传输与透镜变换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激光器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振幅分布</a:t>
            </a:r>
          </a:p>
        </p:txBody>
      </p:sp>
      <p:graphicFrame>
        <p:nvGraphicFramePr>
          <p:cNvPr id="470020" name="Object 4"/>
          <p:cNvGraphicFramePr>
            <a:graphicFrameLocks noChangeAspect="1"/>
          </p:cNvGraphicFramePr>
          <p:nvPr/>
        </p:nvGraphicFramePr>
        <p:xfrm>
          <a:off x="4267200" y="2493963"/>
          <a:ext cx="3752850" cy="284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Visio" r:id="rId3" imgW="2952026" imgH="2409215" progId="Visio.Drawing.11">
                  <p:embed/>
                </p:oleObj>
              </mc:Choice>
              <mc:Fallback>
                <p:oleObj name="Visio" r:id="rId3" imgW="2952026" imgH="24092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892" t="8958" r="4892" b="7378"/>
                      <a:stretch>
                        <a:fillRect/>
                      </a:stretch>
                    </p:blipFill>
                    <p:spPr bwMode="auto">
                      <a:xfrm>
                        <a:off x="4267200" y="2493963"/>
                        <a:ext cx="3752850" cy="284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0021" name="Object 5"/>
          <p:cNvGraphicFramePr>
            <a:graphicFrameLocks noChangeAspect="1"/>
          </p:cNvGraphicFramePr>
          <p:nvPr/>
        </p:nvGraphicFramePr>
        <p:xfrm>
          <a:off x="228600" y="2514600"/>
          <a:ext cx="2951163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Equation" r:id="rId5" imgW="901700" imgH="457200" progId="Equation.DSMT4">
                  <p:embed/>
                </p:oleObj>
              </mc:Choice>
              <mc:Fallback>
                <p:oleObj name="Equation" r:id="rId5" imgW="9017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14600"/>
                        <a:ext cx="2951163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6"/>
          <p:cNvGraphicFramePr>
            <a:graphicFrameLocks noChangeAspect="1"/>
          </p:cNvGraphicFramePr>
          <p:nvPr/>
        </p:nvGraphicFramePr>
        <p:xfrm>
          <a:off x="358775" y="1295400"/>
          <a:ext cx="84042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Equation" r:id="rId7" imgW="3975100" imgH="533400" progId="Equation.DSMT4">
                  <p:embed/>
                </p:oleObj>
              </mc:Choice>
              <mc:Fallback>
                <p:oleObj name="Equation" r:id="rId7" imgW="39751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295400"/>
                        <a:ext cx="8404225" cy="1127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0023" name="Object 7"/>
          <p:cNvGraphicFramePr>
            <a:graphicFrameLocks noChangeAspect="1"/>
          </p:cNvGraphicFramePr>
          <p:nvPr/>
        </p:nvGraphicFramePr>
        <p:xfrm>
          <a:off x="152400" y="4114800"/>
          <a:ext cx="3352800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Equation" r:id="rId9" imgW="1422400" imgH="1117600" progId="Equation.DSMT4">
                  <p:embed/>
                </p:oleObj>
              </mc:Choice>
              <mc:Fallback>
                <p:oleObj name="Equation" r:id="rId9" imgW="1422400" imgH="1117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114800"/>
                        <a:ext cx="3352800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0024" name="Text Box 8"/>
          <p:cNvSpPr txBox="1">
            <a:spLocks noChangeArrowheads="1"/>
          </p:cNvSpPr>
          <p:nvPr/>
        </p:nvSpPr>
        <p:spPr bwMode="auto">
          <a:xfrm>
            <a:off x="3657600" y="5449888"/>
            <a:ext cx="53657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sz="2400">
                <a:solidFill>
                  <a:schemeClr val="accent1"/>
                </a:solidFill>
                <a:ea typeface="宋体" panose="02010600030101010101" pitchFamily="2" charset="-122"/>
              </a:rPr>
              <a:t>基模高斯光束在横截面内的场振幅分布</a:t>
            </a:r>
          </a:p>
          <a:p>
            <a:pPr algn="l" eaLnBrk="1" hangingPunct="1"/>
            <a:r>
              <a:rPr lang="zh-CN" altLang="en-US" sz="2400">
                <a:solidFill>
                  <a:schemeClr val="accent1"/>
                </a:solidFill>
                <a:ea typeface="宋体" panose="02010600030101010101" pitchFamily="2" charset="-122"/>
              </a:rPr>
              <a:t>按高斯函数所描述的规律从中心（即中</a:t>
            </a:r>
          </a:p>
          <a:p>
            <a:pPr algn="l" eaLnBrk="1" hangingPunct="1"/>
            <a:r>
              <a:rPr lang="zh-CN" altLang="en-US" sz="2400">
                <a:solidFill>
                  <a:schemeClr val="accent1"/>
                </a:solidFill>
                <a:ea typeface="宋体" panose="02010600030101010101" pitchFamily="2" charset="-122"/>
              </a:rPr>
              <a:t>心轴线处）向外平滑地降落。</a:t>
            </a:r>
          </a:p>
        </p:txBody>
      </p:sp>
    </p:spTree>
    <p:extLst>
      <p:ext uri="{BB962C8B-B14F-4D97-AF65-F5344CB8AC3E}">
        <p14:creationId xmlns:p14="http://schemas.microsoft.com/office/powerpoint/2010/main" val="147899228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0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0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0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0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0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0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0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0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相位因子</a:t>
            </a:r>
          </a:p>
        </p:txBody>
      </p:sp>
      <p:graphicFrame>
        <p:nvGraphicFramePr>
          <p:cNvPr id="23555" name="Object 5"/>
          <p:cNvGraphicFramePr>
            <a:graphicFrameLocks noChangeAspect="1"/>
          </p:cNvGraphicFramePr>
          <p:nvPr/>
        </p:nvGraphicFramePr>
        <p:xfrm>
          <a:off x="511175" y="1143000"/>
          <a:ext cx="665162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0" name="Equation" r:id="rId3" imgW="3975100" imgH="533400" progId="Equation.DSMT4">
                  <p:embed/>
                </p:oleObj>
              </mc:Choice>
              <mc:Fallback>
                <p:oleObj name="Equation" r:id="rId3" imgW="39751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" y="1143000"/>
                        <a:ext cx="6651625" cy="8921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49" name="Object 9"/>
          <p:cNvGraphicFramePr>
            <a:graphicFrameLocks noChangeAspect="1"/>
          </p:cNvGraphicFramePr>
          <p:nvPr/>
        </p:nvGraphicFramePr>
        <p:xfrm>
          <a:off x="444500" y="3835400"/>
          <a:ext cx="20701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1" name="Equation" r:id="rId5" imgW="1167893" imgH="203112" progId="Equation.DSMT4">
                  <p:embed/>
                </p:oleObj>
              </mc:Choice>
              <mc:Fallback>
                <p:oleObj name="Equation" r:id="rId5" imgW="116789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3835400"/>
                        <a:ext cx="20701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2" name="Object 32"/>
          <p:cNvGraphicFramePr>
            <a:graphicFrameLocks noChangeAspect="1"/>
          </p:cNvGraphicFramePr>
          <p:nvPr/>
        </p:nvGraphicFramePr>
        <p:xfrm>
          <a:off x="398463" y="4432300"/>
          <a:ext cx="2408237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2" name="Equation" r:id="rId7" imgW="1358310" imgH="203112" progId="Equation.DSMT4">
                  <p:embed/>
                </p:oleObj>
              </mc:Choice>
              <mc:Fallback>
                <p:oleObj name="Equation" r:id="rId7" imgW="1358310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4432300"/>
                        <a:ext cx="2408237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4" name="Object 34"/>
          <p:cNvGraphicFramePr>
            <a:graphicFrameLocks noChangeAspect="1"/>
          </p:cNvGraphicFramePr>
          <p:nvPr/>
        </p:nvGraphicFramePr>
        <p:xfrm>
          <a:off x="390525" y="5156200"/>
          <a:ext cx="24288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3" name="Equation" r:id="rId9" imgW="1371600" imgH="203200" progId="Equation.DSMT4">
                  <p:embed/>
                </p:oleObj>
              </mc:Choice>
              <mc:Fallback>
                <p:oleObj name="Equation" r:id="rId9" imgW="1371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5156200"/>
                        <a:ext cx="242887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6" name="Object 36"/>
          <p:cNvGraphicFramePr>
            <a:graphicFrameLocks noChangeAspect="1"/>
          </p:cNvGraphicFramePr>
          <p:nvPr/>
        </p:nvGraphicFramePr>
        <p:xfrm>
          <a:off x="228600" y="2743200"/>
          <a:ext cx="1249363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4" name="Equation" r:id="rId11" imgW="583947" imgH="418918" progId="Equation.DSMT4">
                  <p:embed/>
                </p:oleObj>
              </mc:Choice>
              <mc:Fallback>
                <p:oleObj name="Equation" r:id="rId11" imgW="583947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743200"/>
                        <a:ext cx="1249363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7" name="Object 37"/>
          <p:cNvGraphicFramePr>
            <a:graphicFrameLocks noChangeAspect="1"/>
          </p:cNvGraphicFramePr>
          <p:nvPr/>
        </p:nvGraphicFramePr>
        <p:xfrm>
          <a:off x="152400" y="2057400"/>
          <a:ext cx="55530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Equation" r:id="rId13" imgW="2882900" imgH="457200" progId="Equation.DSMT4">
                  <p:embed/>
                </p:oleObj>
              </mc:Choice>
              <mc:Fallback>
                <p:oleObj name="Equation" r:id="rId13" imgW="2882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057400"/>
                        <a:ext cx="55530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2" name="Object 42"/>
          <p:cNvGraphicFramePr>
            <a:graphicFrameLocks noChangeAspect="1"/>
          </p:cNvGraphicFramePr>
          <p:nvPr/>
        </p:nvGraphicFramePr>
        <p:xfrm>
          <a:off x="420688" y="5772150"/>
          <a:ext cx="247491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6" name="Equation" r:id="rId15" imgW="1396394" imgH="203112" progId="Equation.DSMT4">
                  <p:embed/>
                </p:oleObj>
              </mc:Choice>
              <mc:Fallback>
                <p:oleObj name="Equation" r:id="rId15" imgW="1396394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5772150"/>
                        <a:ext cx="2474912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8" name="Object 48"/>
          <p:cNvGraphicFramePr>
            <a:graphicFrameLocks noChangeAspect="1"/>
          </p:cNvGraphicFramePr>
          <p:nvPr/>
        </p:nvGraphicFramePr>
        <p:xfrm>
          <a:off x="407988" y="6330950"/>
          <a:ext cx="26765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7" name="Equation" r:id="rId17" imgW="1511300" imgH="203200" progId="Equation.DSMT4">
                  <p:embed/>
                </p:oleObj>
              </mc:Choice>
              <mc:Fallback>
                <p:oleObj name="Equation" r:id="rId17" imgW="15113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8" y="6330950"/>
                        <a:ext cx="267652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103" name="Group 63"/>
          <p:cNvGrpSpPr>
            <a:grpSpLocks/>
          </p:cNvGrpSpPr>
          <p:nvPr/>
        </p:nvGrpSpPr>
        <p:grpSpPr bwMode="auto">
          <a:xfrm>
            <a:off x="3200400" y="6248400"/>
            <a:ext cx="5006975" cy="457200"/>
            <a:chOff x="2016" y="3936"/>
            <a:chExt cx="3154" cy="288"/>
          </a:xfrm>
        </p:grpSpPr>
        <p:sp>
          <p:nvSpPr>
            <p:cNvPr id="23581" name="AutoShape 49"/>
            <p:cNvSpPr>
              <a:spLocks noChangeArrowheads="1"/>
            </p:cNvSpPr>
            <p:nvPr/>
          </p:nvSpPr>
          <p:spPr bwMode="auto">
            <a:xfrm>
              <a:off x="2016" y="4032"/>
              <a:ext cx="695" cy="96"/>
            </a:xfrm>
            <a:prstGeom prst="rightArrow">
              <a:avLst>
                <a:gd name="adj1" fmla="val 50000"/>
                <a:gd name="adj2" fmla="val 180990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grpSp>
          <p:nvGrpSpPr>
            <p:cNvPr id="23582" name="Group 50"/>
            <p:cNvGrpSpPr>
              <a:grpSpLocks/>
            </p:cNvGrpSpPr>
            <p:nvPr/>
          </p:nvGrpSpPr>
          <p:grpSpPr bwMode="auto">
            <a:xfrm>
              <a:off x="2759" y="3936"/>
              <a:ext cx="2411" cy="288"/>
              <a:chOff x="3132" y="3648"/>
              <a:chExt cx="2411" cy="288"/>
            </a:xfrm>
          </p:grpSpPr>
          <p:sp>
            <p:nvSpPr>
              <p:cNvPr id="23583" name="Text Box 51"/>
              <p:cNvSpPr txBox="1">
                <a:spLocks noChangeArrowheads="1"/>
              </p:cNvSpPr>
              <p:nvPr/>
            </p:nvSpPr>
            <p:spPr bwMode="auto">
              <a:xfrm>
                <a:off x="3132" y="3648"/>
                <a:ext cx="16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zh-CN" altLang="en-US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等相位面曲率中心</a:t>
                </a:r>
                <a:endParaRPr lang="en-US" altLang="zh-CN" sz="24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23584" name="Object 52"/>
              <p:cNvGraphicFramePr>
                <a:graphicFrameLocks noChangeAspect="1"/>
              </p:cNvGraphicFramePr>
              <p:nvPr/>
            </p:nvGraphicFramePr>
            <p:xfrm>
              <a:off x="4777" y="3648"/>
              <a:ext cx="766" cy="2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328" name="Equation" r:id="rId19" imgW="583947" imgH="203112" progId="Equation.DSMT4">
                      <p:embed/>
                    </p:oleObj>
                  </mc:Choice>
                  <mc:Fallback>
                    <p:oleObj name="Equation" r:id="rId19" imgW="583947" imgH="203112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77" y="3648"/>
                            <a:ext cx="766" cy="2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71102" name="Group 62"/>
          <p:cNvGrpSpPr>
            <a:grpSpLocks/>
          </p:cNvGrpSpPr>
          <p:nvPr/>
        </p:nvGrpSpPr>
        <p:grpSpPr bwMode="auto">
          <a:xfrm>
            <a:off x="3200400" y="5689600"/>
            <a:ext cx="5010150" cy="457200"/>
            <a:chOff x="2016" y="3584"/>
            <a:chExt cx="3156" cy="288"/>
          </a:xfrm>
        </p:grpSpPr>
        <p:grpSp>
          <p:nvGrpSpPr>
            <p:cNvPr id="23577" name="Group 47"/>
            <p:cNvGrpSpPr>
              <a:grpSpLocks/>
            </p:cNvGrpSpPr>
            <p:nvPr/>
          </p:nvGrpSpPr>
          <p:grpSpPr bwMode="auto">
            <a:xfrm>
              <a:off x="2736" y="3584"/>
              <a:ext cx="2436" cy="288"/>
              <a:chOff x="3132" y="3648"/>
              <a:chExt cx="2436" cy="288"/>
            </a:xfrm>
          </p:grpSpPr>
          <p:sp>
            <p:nvSpPr>
              <p:cNvPr id="23579" name="Text Box 43"/>
              <p:cNvSpPr txBox="1">
                <a:spLocks noChangeArrowheads="1"/>
              </p:cNvSpPr>
              <p:nvPr/>
            </p:nvSpPr>
            <p:spPr bwMode="auto">
              <a:xfrm>
                <a:off x="3132" y="3648"/>
                <a:ext cx="165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zh-CN" altLang="en-US" sz="2400" b="1">
                    <a:solidFill>
                      <a:schemeClr val="tx2"/>
                    </a:solidFill>
                    <a:ea typeface="宋体" panose="02010600030101010101" pitchFamily="2" charset="-122"/>
                  </a:rPr>
                  <a:t>等相位面曲率中心</a:t>
                </a:r>
                <a:endParaRPr lang="en-US" altLang="zh-CN" sz="2400" b="1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23580" name="Object 45"/>
              <p:cNvGraphicFramePr>
                <a:graphicFrameLocks noChangeAspect="1"/>
              </p:cNvGraphicFramePr>
              <p:nvPr/>
            </p:nvGraphicFramePr>
            <p:xfrm>
              <a:off x="4752" y="3648"/>
              <a:ext cx="816" cy="2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329" name="Equation" r:id="rId21" imgW="622030" imgH="203112" progId="Equation.DSMT4">
                      <p:embed/>
                    </p:oleObj>
                  </mc:Choice>
                  <mc:Fallback>
                    <p:oleObj name="Equation" r:id="rId21" imgW="622030" imgH="203112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2" y="3648"/>
                            <a:ext cx="816" cy="2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578" name="AutoShape 54"/>
            <p:cNvSpPr>
              <a:spLocks noChangeArrowheads="1"/>
            </p:cNvSpPr>
            <p:nvPr/>
          </p:nvSpPr>
          <p:spPr bwMode="auto">
            <a:xfrm>
              <a:off x="2016" y="3688"/>
              <a:ext cx="695" cy="96"/>
            </a:xfrm>
            <a:prstGeom prst="rightArrow">
              <a:avLst>
                <a:gd name="adj1" fmla="val 50000"/>
                <a:gd name="adj2" fmla="val 180990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471101" name="Group 61"/>
          <p:cNvGrpSpPr>
            <a:grpSpLocks/>
          </p:cNvGrpSpPr>
          <p:nvPr/>
        </p:nvGrpSpPr>
        <p:grpSpPr bwMode="auto">
          <a:xfrm>
            <a:off x="3200400" y="5105400"/>
            <a:ext cx="3427413" cy="457200"/>
            <a:chOff x="2016" y="3216"/>
            <a:chExt cx="2159" cy="288"/>
          </a:xfrm>
        </p:grpSpPr>
        <p:sp>
          <p:nvSpPr>
            <p:cNvPr id="23575" name="Text Box 35"/>
            <p:cNvSpPr txBox="1">
              <a:spLocks noChangeArrowheads="1"/>
            </p:cNvSpPr>
            <p:nvPr/>
          </p:nvSpPr>
          <p:spPr bwMode="auto">
            <a:xfrm>
              <a:off x="2736" y="3216"/>
              <a:ext cx="14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R(z)</a:t>
              </a:r>
              <a:r>
                <a:rPr lang="zh-CN" altLang="en-US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达到最小值</a:t>
              </a:r>
            </a:p>
          </p:txBody>
        </p:sp>
        <p:sp>
          <p:nvSpPr>
            <p:cNvPr id="23576" name="AutoShape 55"/>
            <p:cNvSpPr>
              <a:spLocks noChangeArrowheads="1"/>
            </p:cNvSpPr>
            <p:nvPr/>
          </p:nvSpPr>
          <p:spPr bwMode="auto">
            <a:xfrm>
              <a:off x="2016" y="3336"/>
              <a:ext cx="695" cy="96"/>
            </a:xfrm>
            <a:prstGeom prst="rightArrow">
              <a:avLst>
                <a:gd name="adj1" fmla="val 50000"/>
                <a:gd name="adj2" fmla="val 180990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471100" name="Group 60"/>
          <p:cNvGrpSpPr>
            <a:grpSpLocks/>
          </p:cNvGrpSpPr>
          <p:nvPr/>
        </p:nvGrpSpPr>
        <p:grpSpPr bwMode="auto">
          <a:xfrm>
            <a:off x="3200400" y="4308475"/>
            <a:ext cx="5213350" cy="822325"/>
            <a:chOff x="2016" y="2714"/>
            <a:chExt cx="3284" cy="518"/>
          </a:xfrm>
        </p:grpSpPr>
        <p:sp>
          <p:nvSpPr>
            <p:cNvPr id="23573" name="Text Box 33"/>
            <p:cNvSpPr txBox="1">
              <a:spLocks noChangeArrowheads="1"/>
            </p:cNvSpPr>
            <p:nvPr/>
          </p:nvSpPr>
          <p:spPr bwMode="auto">
            <a:xfrm>
              <a:off x="2688" y="2714"/>
              <a:ext cx="261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无穷远处的等相位面为平面，</a:t>
              </a:r>
            </a:p>
            <a:p>
              <a:pPr eaLnBrk="1" hangingPunct="1"/>
              <a:r>
                <a:rPr lang="zh-CN" altLang="en-US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曲率中心在束腰 </a:t>
              </a:r>
            </a:p>
          </p:txBody>
        </p:sp>
        <p:sp>
          <p:nvSpPr>
            <p:cNvPr id="23574" name="AutoShape 56"/>
            <p:cNvSpPr>
              <a:spLocks noChangeArrowheads="1"/>
            </p:cNvSpPr>
            <p:nvPr/>
          </p:nvSpPr>
          <p:spPr bwMode="auto">
            <a:xfrm>
              <a:off x="2016" y="2880"/>
              <a:ext cx="695" cy="96"/>
            </a:xfrm>
            <a:prstGeom prst="rightArrow">
              <a:avLst>
                <a:gd name="adj1" fmla="val 50000"/>
                <a:gd name="adj2" fmla="val 180990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471099" name="Group 59"/>
          <p:cNvGrpSpPr>
            <a:grpSpLocks/>
          </p:cNvGrpSpPr>
          <p:nvPr/>
        </p:nvGrpSpPr>
        <p:grpSpPr bwMode="auto">
          <a:xfrm>
            <a:off x="3200400" y="3835400"/>
            <a:ext cx="5181600" cy="457200"/>
            <a:chOff x="2016" y="2416"/>
            <a:chExt cx="3264" cy="288"/>
          </a:xfrm>
        </p:grpSpPr>
        <p:sp>
          <p:nvSpPr>
            <p:cNvPr id="23571" name="Text Box 31"/>
            <p:cNvSpPr txBox="1">
              <a:spLocks noChangeArrowheads="1"/>
            </p:cNvSpPr>
            <p:nvPr/>
          </p:nvSpPr>
          <p:spPr bwMode="auto">
            <a:xfrm>
              <a:off x="2668" y="2416"/>
              <a:ext cx="26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tx2"/>
                  </a:solidFill>
                  <a:ea typeface="宋体" panose="02010600030101010101" pitchFamily="2" charset="-122"/>
                </a:rPr>
                <a:t>束腰所在处的等相位面为平面</a:t>
              </a:r>
            </a:p>
          </p:txBody>
        </p:sp>
        <p:sp>
          <p:nvSpPr>
            <p:cNvPr id="23572" name="AutoShape 57"/>
            <p:cNvSpPr>
              <a:spLocks noChangeArrowheads="1"/>
            </p:cNvSpPr>
            <p:nvPr/>
          </p:nvSpPr>
          <p:spPr bwMode="auto">
            <a:xfrm>
              <a:off x="2016" y="2512"/>
              <a:ext cx="695" cy="96"/>
            </a:xfrm>
            <a:prstGeom prst="rightArrow">
              <a:avLst>
                <a:gd name="adj1" fmla="val 50000"/>
                <a:gd name="adj2" fmla="val 180990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471104" name="Group 64"/>
          <p:cNvGrpSpPr>
            <a:grpSpLocks/>
          </p:cNvGrpSpPr>
          <p:nvPr/>
        </p:nvGrpSpPr>
        <p:grpSpPr bwMode="auto">
          <a:xfrm>
            <a:off x="2590800" y="2819400"/>
            <a:ext cx="4114800" cy="985838"/>
            <a:chOff x="1632" y="1776"/>
            <a:chExt cx="2592" cy="621"/>
          </a:xfrm>
        </p:grpSpPr>
        <p:graphicFrame>
          <p:nvGraphicFramePr>
            <p:cNvPr id="23569" name="Object 6"/>
            <p:cNvGraphicFramePr>
              <a:graphicFrameLocks noChangeAspect="1"/>
            </p:cNvGraphicFramePr>
            <p:nvPr/>
          </p:nvGraphicFramePr>
          <p:xfrm>
            <a:off x="2688" y="1776"/>
            <a:ext cx="1536" cy="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30" name="Equation" r:id="rId23" imgW="1384300" imgH="558800" progId="Equation.DSMT4">
                    <p:embed/>
                  </p:oleObj>
                </mc:Choice>
                <mc:Fallback>
                  <p:oleObj name="Equation" r:id="rId23" imgW="1384300" imgH="558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1776"/>
                          <a:ext cx="1536" cy="6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0" name="AutoShape 58"/>
            <p:cNvSpPr>
              <a:spLocks noChangeArrowheads="1"/>
            </p:cNvSpPr>
            <p:nvPr/>
          </p:nvSpPr>
          <p:spPr bwMode="auto">
            <a:xfrm>
              <a:off x="1632" y="2016"/>
              <a:ext cx="695" cy="96"/>
            </a:xfrm>
            <a:prstGeom prst="rightArrow">
              <a:avLst>
                <a:gd name="adj1" fmla="val 50000"/>
                <a:gd name="adj2" fmla="val 180990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5424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359" name="Group 7"/>
          <p:cNvGrpSpPr>
            <a:grpSpLocks/>
          </p:cNvGrpSpPr>
          <p:nvPr/>
        </p:nvGrpSpPr>
        <p:grpSpPr bwMode="auto">
          <a:xfrm>
            <a:off x="538163" y="3124200"/>
            <a:ext cx="7386637" cy="457200"/>
            <a:chOff x="385" y="935"/>
            <a:chExt cx="4653" cy="288"/>
          </a:xfrm>
        </p:grpSpPr>
        <p:graphicFrame>
          <p:nvGraphicFramePr>
            <p:cNvPr id="24586" name="Object 8"/>
            <p:cNvGraphicFramePr>
              <a:graphicFrameLocks noChangeAspect="1"/>
            </p:cNvGraphicFramePr>
            <p:nvPr/>
          </p:nvGraphicFramePr>
          <p:xfrm>
            <a:off x="1791" y="981"/>
            <a:ext cx="272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28" name="Equation" r:id="rId3" imgW="215619" imgH="177569" progId="Equation.3">
                    <p:embed/>
                  </p:oleObj>
                </mc:Choice>
                <mc:Fallback>
                  <p:oleObj name="Equation" r:id="rId3" imgW="215619" imgH="1775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981"/>
                          <a:ext cx="272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7" name="Text Box 9"/>
            <p:cNvSpPr txBox="1">
              <a:spLocks noChangeArrowheads="1"/>
            </p:cNvSpPr>
            <p:nvPr/>
          </p:nvSpPr>
          <p:spPr bwMode="auto">
            <a:xfrm>
              <a:off x="385" y="935"/>
              <a:ext cx="46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kumimoji="1" lang="zh-CN" altLang="en-US" sz="2400" b="1">
                  <a:solidFill>
                    <a:srgbClr val="3333FF"/>
                  </a:solidFill>
                  <a:latin typeface="楷体_GB2312" pitchFamily="49" charset="-122"/>
                  <a:ea typeface="楷体_GB2312" pitchFamily="49" charset="-122"/>
                </a:rPr>
                <a:t>基模远场发散角   ：双曲线两根渐近线之间的夹角：</a:t>
              </a:r>
              <a:endParaRPr lang="zh-CN" altLang="en-US">
                <a:solidFill>
                  <a:srgbClr val="3333FF"/>
                </a:solidFill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84362" name="Object 10"/>
          <p:cNvGraphicFramePr>
            <a:graphicFrameLocks noChangeAspect="1"/>
          </p:cNvGraphicFramePr>
          <p:nvPr/>
        </p:nvGraphicFramePr>
        <p:xfrm>
          <a:off x="838200" y="3886200"/>
          <a:ext cx="3352800" cy="184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9" name="公式" r:id="rId5" imgW="1524000" imgH="914400" progId="Equation.3">
                  <p:embed/>
                </p:oleObj>
              </mc:Choice>
              <mc:Fallback>
                <p:oleObj name="公式" r:id="rId5" imgW="15240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886200"/>
                        <a:ext cx="3352800" cy="184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4364" name="Rectangle 12"/>
          <p:cNvSpPr>
            <a:spLocks noChangeArrowheads="1"/>
          </p:cNvSpPr>
          <p:nvPr/>
        </p:nvSpPr>
        <p:spPr bwMode="auto">
          <a:xfrm>
            <a:off x="468313" y="5957888"/>
            <a:ext cx="8459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高阶模的发散角随阶次的增大而增大，方向性变差！</a:t>
            </a:r>
          </a:p>
        </p:txBody>
      </p:sp>
      <p:sp>
        <p:nvSpPr>
          <p:cNvPr id="24581" name="Rectangle 13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远场发散角</a:t>
            </a:r>
          </a:p>
        </p:txBody>
      </p:sp>
      <p:grpSp>
        <p:nvGrpSpPr>
          <p:cNvPr id="484368" name="Group 16"/>
          <p:cNvGrpSpPr>
            <a:grpSpLocks/>
          </p:cNvGrpSpPr>
          <p:nvPr/>
        </p:nvGrpSpPr>
        <p:grpSpPr bwMode="auto">
          <a:xfrm>
            <a:off x="4343400" y="4340225"/>
            <a:ext cx="2773363" cy="854075"/>
            <a:chOff x="2736" y="2734"/>
            <a:chExt cx="1747" cy="538"/>
          </a:xfrm>
        </p:grpSpPr>
        <p:graphicFrame>
          <p:nvGraphicFramePr>
            <p:cNvPr id="24584" name="Object 11"/>
            <p:cNvGraphicFramePr>
              <a:graphicFrameLocks noChangeAspect="1"/>
            </p:cNvGraphicFramePr>
            <p:nvPr/>
          </p:nvGraphicFramePr>
          <p:xfrm>
            <a:off x="3708" y="2734"/>
            <a:ext cx="775" cy="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30" name="Equation" r:id="rId7" imgW="622030" imgH="431613" progId="Equation.DSMT4">
                    <p:embed/>
                  </p:oleObj>
                </mc:Choice>
                <mc:Fallback>
                  <p:oleObj name="Equation" r:id="rId7" imgW="622030" imgH="43161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8" y="2734"/>
                          <a:ext cx="775" cy="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5" name="AutoShape 14"/>
            <p:cNvSpPr>
              <a:spLocks noChangeArrowheads="1"/>
            </p:cNvSpPr>
            <p:nvPr/>
          </p:nvSpPr>
          <p:spPr bwMode="auto">
            <a:xfrm>
              <a:off x="2736" y="2951"/>
              <a:ext cx="576" cy="144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pic>
        <p:nvPicPr>
          <p:cNvPr id="24583" name="Picture 15" descr="图片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447040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6106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4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4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4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4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8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6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402" name="Object 2"/>
          <p:cNvGraphicFramePr>
            <a:graphicFrameLocks noChangeAspect="1"/>
          </p:cNvGraphicFramePr>
          <p:nvPr/>
        </p:nvGraphicFramePr>
        <p:xfrm>
          <a:off x="2116138" y="2249488"/>
          <a:ext cx="4868862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公式" r:id="rId3" imgW="1701800" imgH="469900" progId="Equation.3">
                  <p:embed/>
                </p:oleObj>
              </mc:Choice>
              <mc:Fallback>
                <p:oleObj name="公式" r:id="rId3" imgW="1701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2249488"/>
                        <a:ext cx="4868862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6403" name="Group 3"/>
          <p:cNvGrpSpPr>
            <a:grpSpLocks/>
          </p:cNvGrpSpPr>
          <p:nvPr/>
        </p:nvGrpSpPr>
        <p:grpSpPr bwMode="auto">
          <a:xfrm>
            <a:off x="827088" y="1600200"/>
            <a:ext cx="6477000" cy="503238"/>
            <a:chOff x="295" y="2251"/>
            <a:chExt cx="4080" cy="317"/>
          </a:xfrm>
        </p:grpSpPr>
        <p:graphicFrame>
          <p:nvGraphicFramePr>
            <p:cNvPr id="56330" name="Object 4"/>
            <p:cNvGraphicFramePr>
              <a:graphicFrameLocks noChangeAspect="1"/>
            </p:cNvGraphicFramePr>
            <p:nvPr/>
          </p:nvGraphicFramePr>
          <p:xfrm>
            <a:off x="3367" y="2299"/>
            <a:ext cx="1008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55" name="Equation" r:id="rId5" imgW="571252" imgH="152334" progId="Equation.3">
                    <p:embed/>
                  </p:oleObj>
                </mc:Choice>
                <mc:Fallback>
                  <p:oleObj name="Equation" r:id="rId5" imgW="571252" imgH="15233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" y="2299"/>
                          <a:ext cx="1008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31" name="Text Box 5"/>
            <p:cNvSpPr txBox="1">
              <a:spLocks noChangeArrowheads="1"/>
            </p:cNvSpPr>
            <p:nvPr/>
          </p:nvSpPr>
          <p:spPr bwMode="auto">
            <a:xfrm>
              <a:off x="295" y="2251"/>
              <a:ext cx="38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20000"/>
                </a:spcBef>
              </a:pPr>
              <a:r>
                <a:rPr lang="zh-CN" altLang="en-US" sz="2400" b="1">
                  <a:latin typeface="楷体_GB2312" pitchFamily="49" charset="-122"/>
                  <a:ea typeface="楷体_GB2312" pitchFamily="49" charset="-122"/>
                </a:rPr>
                <a:t>例：</a:t>
              </a:r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某共焦腔氦氖激光器，</a:t>
              </a:r>
              <a:r>
                <a:rPr lang="en-US" altLang="zh-CN" sz="2400" b="1">
                  <a:latin typeface="宋体" panose="02010600030101010101" pitchFamily="2" charset="-122"/>
                  <a:ea typeface="宋体" panose="02010600030101010101" pitchFamily="2" charset="-122"/>
                </a:rPr>
                <a:t>L=30cm,           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</p:grpSp>
      <p:grpSp>
        <p:nvGrpSpPr>
          <p:cNvPr id="486406" name="Group 6"/>
          <p:cNvGrpSpPr>
            <a:grpSpLocks/>
          </p:cNvGrpSpPr>
          <p:nvPr/>
        </p:nvGrpSpPr>
        <p:grpSpPr bwMode="auto">
          <a:xfrm>
            <a:off x="1258888" y="3859213"/>
            <a:ext cx="6259512" cy="484187"/>
            <a:chOff x="567" y="3113"/>
            <a:chExt cx="3943" cy="305"/>
          </a:xfrm>
        </p:grpSpPr>
        <p:sp>
          <p:nvSpPr>
            <p:cNvPr id="56328" name="Text Box 7"/>
            <p:cNvSpPr txBox="1">
              <a:spLocks noChangeArrowheads="1"/>
            </p:cNvSpPr>
            <p:nvPr/>
          </p:nvSpPr>
          <p:spPr bwMode="auto">
            <a:xfrm>
              <a:off x="567" y="3113"/>
              <a:ext cx="31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zh-CN" altLang="en-US" sz="2400" b="1">
                  <a:latin typeface="宋体" panose="02010600030101010101" pitchFamily="2" charset="-122"/>
                  <a:ea typeface="宋体" panose="02010600030101010101" pitchFamily="2" charset="-122"/>
                </a:rPr>
                <a:t>某共焦腔二氧化碳激光器， </a:t>
              </a:r>
              <a:r>
                <a:rPr lang="en-US" altLang="zh-CN" sz="2400" b="1">
                  <a:latin typeface="宋体" panose="02010600030101010101" pitchFamily="2" charset="-122"/>
                  <a:ea typeface="宋体" panose="02010600030101010101" pitchFamily="2" charset="-122"/>
                </a:rPr>
                <a:t>L=1m, 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graphicFrame>
          <p:nvGraphicFramePr>
            <p:cNvPr id="56329" name="Object 8"/>
            <p:cNvGraphicFramePr>
              <a:graphicFrameLocks noChangeAspect="1"/>
            </p:cNvGraphicFramePr>
            <p:nvPr/>
          </p:nvGraphicFramePr>
          <p:xfrm>
            <a:off x="3591" y="3149"/>
            <a:ext cx="919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56" name="Equation" r:id="rId7" imgW="520474" imgH="152334" progId="Equation.3">
                    <p:embed/>
                  </p:oleObj>
                </mc:Choice>
                <mc:Fallback>
                  <p:oleObj name="Equation" r:id="rId7" imgW="520474" imgH="15233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1" y="3149"/>
                          <a:ext cx="919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86409" name="Object 9"/>
          <p:cNvGraphicFramePr>
            <a:graphicFrameLocks noChangeAspect="1"/>
          </p:cNvGraphicFramePr>
          <p:nvPr/>
        </p:nvGraphicFramePr>
        <p:xfrm>
          <a:off x="2874963" y="4572000"/>
          <a:ext cx="327183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公式" r:id="rId9" imgW="1143000" imgH="203200" progId="Equation.3">
                  <p:embed/>
                </p:oleObj>
              </mc:Choice>
              <mc:Fallback>
                <p:oleObj name="公式" r:id="rId9" imgW="1143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4963" y="4572000"/>
                        <a:ext cx="3271837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6410" name="Rectangle 10"/>
          <p:cNvSpPr>
            <a:spLocks noChangeArrowheads="1"/>
          </p:cNvSpPr>
          <p:nvPr/>
        </p:nvSpPr>
        <p:spPr bwMode="auto">
          <a:xfrm>
            <a:off x="323850" y="5349875"/>
            <a:ext cx="84248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30000"/>
              </a:spcBef>
            </a:pPr>
            <a:r>
              <a:rPr kumimoji="1" lang="zh-CN" altLang="en-US" sz="24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 一般激光器的远场发散角都很小，约为</a:t>
            </a:r>
            <a:r>
              <a:rPr kumimoji="1" lang="en-US" altLang="zh-CN" sz="24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kumimoji="1" lang="zh-CN" altLang="en-US" sz="2400" b="1" baseline="3000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－</a:t>
            </a:r>
            <a:r>
              <a:rPr kumimoji="1" lang="en-US" altLang="zh-CN" sz="2400" b="1" baseline="30000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4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弧度，也就是表明激光具有很好的方向性。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327" name="Rectangle 18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远场发散角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21106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48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高斯光束的特征参数</a:t>
            </a:r>
            <a:endParaRPr lang="en-US" altLang="zh-CN" sz="2400" smtClean="0">
              <a:ea typeface="宋体" panose="02010600030101010101" pitchFamily="2" charset="-122"/>
            </a:endParaRPr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358775" y="1295400"/>
          <a:ext cx="84042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2" name="Equation" r:id="rId3" imgW="3975100" imgH="533400" progId="Equation.DSMT4">
                  <p:embed/>
                </p:oleObj>
              </mc:Choice>
              <mc:Fallback>
                <p:oleObj name="Equation" r:id="rId3" imgW="39751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295400"/>
                        <a:ext cx="8404225" cy="1127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76200" y="2819400"/>
          <a:ext cx="5715000" cy="368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3" name="Equation" r:id="rId5" imgW="2959100" imgH="1905000" progId="Equation.DSMT4">
                  <p:embed/>
                </p:oleObj>
              </mc:Choice>
              <mc:Fallback>
                <p:oleObj name="Equation" r:id="rId5" imgW="2959100" imgH="190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819400"/>
                        <a:ext cx="5715000" cy="368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5" name="Group 5"/>
          <p:cNvGrpSpPr>
            <a:grpSpLocks/>
          </p:cNvGrpSpPr>
          <p:nvPr/>
        </p:nvGrpSpPr>
        <p:grpSpPr bwMode="auto">
          <a:xfrm>
            <a:off x="5486400" y="2438400"/>
            <a:ext cx="2590800" cy="1870075"/>
            <a:chOff x="3600" y="1558"/>
            <a:chExt cx="1632" cy="1178"/>
          </a:xfrm>
        </p:grpSpPr>
        <p:sp>
          <p:nvSpPr>
            <p:cNvPr id="25609" name="Line 6"/>
            <p:cNvSpPr>
              <a:spLocks noChangeShapeType="1"/>
            </p:cNvSpPr>
            <p:nvPr/>
          </p:nvSpPr>
          <p:spPr bwMode="auto">
            <a:xfrm>
              <a:off x="3600" y="2208"/>
              <a:ext cx="163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0" name="Line 7"/>
            <p:cNvSpPr>
              <a:spLocks noChangeShapeType="1"/>
            </p:cNvSpPr>
            <p:nvPr/>
          </p:nvSpPr>
          <p:spPr bwMode="auto">
            <a:xfrm flipH="1">
              <a:off x="3992" y="2208"/>
              <a:ext cx="288" cy="43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1" name="Line 8"/>
            <p:cNvSpPr>
              <a:spLocks noChangeShapeType="1"/>
            </p:cNvSpPr>
            <p:nvPr/>
          </p:nvSpPr>
          <p:spPr bwMode="auto">
            <a:xfrm flipV="1">
              <a:off x="4280" y="1680"/>
              <a:ext cx="0" cy="52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5612" name="Object 9"/>
            <p:cNvGraphicFramePr>
              <a:graphicFrameLocks noChangeAspect="1"/>
            </p:cNvGraphicFramePr>
            <p:nvPr/>
          </p:nvGraphicFramePr>
          <p:xfrm>
            <a:off x="4066" y="2500"/>
            <a:ext cx="21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4"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6" y="2500"/>
                          <a:ext cx="21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3" name="Object 10"/>
            <p:cNvGraphicFramePr>
              <a:graphicFrameLocks noChangeAspect="1"/>
            </p:cNvGraphicFramePr>
            <p:nvPr/>
          </p:nvGraphicFramePr>
          <p:xfrm>
            <a:off x="4295" y="1558"/>
            <a:ext cx="225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5" name="Equation" r:id="rId9" imgW="139579" imgH="164957" progId="Equation.DSMT4">
                    <p:embed/>
                  </p:oleObj>
                </mc:Choice>
                <mc:Fallback>
                  <p:oleObj name="Equation" r:id="rId9" imgW="139579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5" y="1558"/>
                          <a:ext cx="225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4" name="Object 11"/>
            <p:cNvGraphicFramePr>
              <a:graphicFrameLocks noChangeAspect="1"/>
            </p:cNvGraphicFramePr>
            <p:nvPr/>
          </p:nvGraphicFramePr>
          <p:xfrm>
            <a:off x="5022" y="2238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6" name="Equation" r:id="rId11" imgW="126725" imgH="126725" progId="Equation.DSMT4">
                    <p:embed/>
                  </p:oleObj>
                </mc:Choice>
                <mc:Fallback>
                  <p:oleObj name="Equation" r:id="rId11" imgW="126725" imgH="126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2" y="2238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615" name="Group 12"/>
            <p:cNvGrpSpPr>
              <a:grpSpLocks/>
            </p:cNvGrpSpPr>
            <p:nvPr/>
          </p:nvGrpSpPr>
          <p:grpSpPr bwMode="auto">
            <a:xfrm>
              <a:off x="3648" y="1984"/>
              <a:ext cx="1344" cy="432"/>
              <a:chOff x="2640" y="1776"/>
              <a:chExt cx="2112" cy="816"/>
            </a:xfrm>
          </p:grpSpPr>
          <p:sp>
            <p:nvSpPr>
              <p:cNvPr id="25616" name="Freeform 13"/>
              <p:cNvSpPr>
                <a:spLocks/>
              </p:cNvSpPr>
              <p:nvPr/>
            </p:nvSpPr>
            <p:spPr bwMode="auto">
              <a:xfrm>
                <a:off x="2640" y="1776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17" name="Freeform 14"/>
              <p:cNvSpPr>
                <a:spLocks/>
              </p:cNvSpPr>
              <p:nvPr/>
            </p:nvSpPr>
            <p:spPr bwMode="auto">
              <a:xfrm flipV="1">
                <a:off x="2640" y="2288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90516" name="Group 20"/>
          <p:cNvGrpSpPr>
            <a:grpSpLocks/>
          </p:cNvGrpSpPr>
          <p:nvPr/>
        </p:nvGrpSpPr>
        <p:grpSpPr bwMode="auto">
          <a:xfrm>
            <a:off x="5291138" y="5867400"/>
            <a:ext cx="3700462" cy="700088"/>
            <a:chOff x="2757" y="2730"/>
            <a:chExt cx="2331" cy="441"/>
          </a:xfrm>
        </p:grpSpPr>
        <p:sp>
          <p:nvSpPr>
            <p:cNvPr id="25607" name="Text Box 16"/>
            <p:cNvSpPr txBox="1">
              <a:spLocks noChangeArrowheads="1"/>
            </p:cNvSpPr>
            <p:nvPr/>
          </p:nvSpPr>
          <p:spPr bwMode="auto">
            <a:xfrm>
              <a:off x="2757" y="2780"/>
              <a:ext cx="3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3300"/>
                  </a:solidFill>
                  <a:ea typeface="宋体" panose="02010600030101010101" pitchFamily="2" charset="-122"/>
                </a:rPr>
                <a:t>1.</a:t>
              </a:r>
              <a:endParaRPr lang="zh-CN" altLang="en-US" sz="2800" b="1">
                <a:solidFill>
                  <a:srgbClr val="FF3300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25608" name="Object 17"/>
            <p:cNvGraphicFramePr>
              <a:graphicFrameLocks noChangeAspect="1"/>
            </p:cNvGraphicFramePr>
            <p:nvPr/>
          </p:nvGraphicFramePr>
          <p:xfrm>
            <a:off x="3252" y="2730"/>
            <a:ext cx="1836" cy="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7" name="Equation" r:id="rId13" imgW="952087" imgH="228501" progId="Equation.DSMT4">
                    <p:embed/>
                  </p:oleObj>
                </mc:Choice>
                <mc:Fallback>
                  <p:oleObj name="Equation" r:id="rId13" imgW="952087" imgH="228501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2" y="2730"/>
                          <a:ext cx="1836" cy="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6351007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0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0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596" name="Object 4"/>
          <p:cNvGraphicFramePr>
            <a:graphicFrameLocks noChangeAspect="1"/>
          </p:cNvGraphicFramePr>
          <p:nvPr/>
        </p:nvGraphicFramePr>
        <p:xfrm>
          <a:off x="265113" y="3009900"/>
          <a:ext cx="4992687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6" name="Equation" r:id="rId3" imgW="1892300" imgH="1054100" progId="Equation.DSMT4">
                  <p:embed/>
                </p:oleObj>
              </mc:Choice>
              <mc:Fallback>
                <p:oleObj name="Equation" r:id="rId3" imgW="1892300" imgH="1054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3" y="3009900"/>
                        <a:ext cx="4992687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5"/>
          <p:cNvGraphicFramePr>
            <a:graphicFrameLocks noChangeAspect="1"/>
          </p:cNvGraphicFramePr>
          <p:nvPr/>
        </p:nvGraphicFramePr>
        <p:xfrm>
          <a:off x="358775" y="1295400"/>
          <a:ext cx="84042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7" name="Equation" r:id="rId5" imgW="3975100" imgH="533400" progId="Equation.DSMT4">
                  <p:embed/>
                </p:oleObj>
              </mc:Choice>
              <mc:Fallback>
                <p:oleObj name="Equation" r:id="rId5" imgW="39751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295400"/>
                        <a:ext cx="8404225" cy="1127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28" name="Group 6"/>
          <p:cNvGrpSpPr>
            <a:grpSpLocks/>
          </p:cNvGrpSpPr>
          <p:nvPr/>
        </p:nvGrpSpPr>
        <p:grpSpPr bwMode="auto">
          <a:xfrm>
            <a:off x="5867400" y="2701925"/>
            <a:ext cx="2590800" cy="1870075"/>
            <a:chOff x="3600" y="1558"/>
            <a:chExt cx="1632" cy="1178"/>
          </a:xfrm>
        </p:grpSpPr>
        <p:sp>
          <p:nvSpPr>
            <p:cNvPr id="26633" name="Line 7"/>
            <p:cNvSpPr>
              <a:spLocks noChangeShapeType="1"/>
            </p:cNvSpPr>
            <p:nvPr/>
          </p:nvSpPr>
          <p:spPr bwMode="auto">
            <a:xfrm>
              <a:off x="3600" y="2208"/>
              <a:ext cx="163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Line 8"/>
            <p:cNvSpPr>
              <a:spLocks noChangeShapeType="1"/>
            </p:cNvSpPr>
            <p:nvPr/>
          </p:nvSpPr>
          <p:spPr bwMode="auto">
            <a:xfrm flipH="1">
              <a:off x="3992" y="2208"/>
              <a:ext cx="288" cy="43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Line 9"/>
            <p:cNvSpPr>
              <a:spLocks noChangeShapeType="1"/>
            </p:cNvSpPr>
            <p:nvPr/>
          </p:nvSpPr>
          <p:spPr bwMode="auto">
            <a:xfrm flipV="1">
              <a:off x="4280" y="1680"/>
              <a:ext cx="0" cy="52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36" name="Object 10"/>
            <p:cNvGraphicFramePr>
              <a:graphicFrameLocks noChangeAspect="1"/>
            </p:cNvGraphicFramePr>
            <p:nvPr/>
          </p:nvGraphicFramePr>
          <p:xfrm>
            <a:off x="4066" y="2500"/>
            <a:ext cx="21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8" name="Equation" r:id="rId7" imgW="126835" imgH="139518" progId="Equation.DSMT4">
                    <p:embed/>
                  </p:oleObj>
                </mc:Choice>
                <mc:Fallback>
                  <p:oleObj name="Equation" r:id="rId7" imgW="126835" imgH="13951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6" y="2500"/>
                          <a:ext cx="21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7" name="Object 11"/>
            <p:cNvGraphicFramePr>
              <a:graphicFrameLocks noChangeAspect="1"/>
            </p:cNvGraphicFramePr>
            <p:nvPr/>
          </p:nvGraphicFramePr>
          <p:xfrm>
            <a:off x="4295" y="1558"/>
            <a:ext cx="225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9" name="Equation" r:id="rId9" imgW="139579" imgH="164957" progId="Equation.DSMT4">
                    <p:embed/>
                  </p:oleObj>
                </mc:Choice>
                <mc:Fallback>
                  <p:oleObj name="Equation" r:id="rId9" imgW="139579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5" y="1558"/>
                          <a:ext cx="225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8" name="Object 12"/>
            <p:cNvGraphicFramePr>
              <a:graphicFrameLocks noChangeAspect="1"/>
            </p:cNvGraphicFramePr>
            <p:nvPr/>
          </p:nvGraphicFramePr>
          <p:xfrm>
            <a:off x="5022" y="2238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0" name="Equation" r:id="rId11" imgW="126725" imgH="126725" progId="Equation.DSMT4">
                    <p:embed/>
                  </p:oleObj>
                </mc:Choice>
                <mc:Fallback>
                  <p:oleObj name="Equation" r:id="rId11" imgW="126725" imgH="126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2" y="2238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639" name="Group 13"/>
            <p:cNvGrpSpPr>
              <a:grpSpLocks/>
            </p:cNvGrpSpPr>
            <p:nvPr/>
          </p:nvGrpSpPr>
          <p:grpSpPr bwMode="auto">
            <a:xfrm>
              <a:off x="3648" y="1984"/>
              <a:ext cx="1344" cy="432"/>
              <a:chOff x="2640" y="1776"/>
              <a:chExt cx="2112" cy="816"/>
            </a:xfrm>
          </p:grpSpPr>
          <p:sp>
            <p:nvSpPr>
              <p:cNvPr id="26640" name="Freeform 14"/>
              <p:cNvSpPr>
                <a:spLocks/>
              </p:cNvSpPr>
              <p:nvPr/>
            </p:nvSpPr>
            <p:spPr bwMode="auto">
              <a:xfrm>
                <a:off x="2640" y="1776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41" name="Freeform 15"/>
              <p:cNvSpPr>
                <a:spLocks/>
              </p:cNvSpPr>
              <p:nvPr/>
            </p:nvSpPr>
            <p:spPr bwMode="auto">
              <a:xfrm flipV="1">
                <a:off x="2640" y="2288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94612" name="Group 20"/>
          <p:cNvGrpSpPr>
            <a:grpSpLocks/>
          </p:cNvGrpSpPr>
          <p:nvPr/>
        </p:nvGrpSpPr>
        <p:grpSpPr bwMode="auto">
          <a:xfrm>
            <a:off x="5614988" y="5740400"/>
            <a:ext cx="2919412" cy="660400"/>
            <a:chOff x="3537" y="3616"/>
            <a:chExt cx="1839" cy="416"/>
          </a:xfrm>
        </p:grpSpPr>
        <p:sp>
          <p:nvSpPr>
            <p:cNvPr id="26631" name="Text Box 17"/>
            <p:cNvSpPr txBox="1">
              <a:spLocks noChangeArrowheads="1"/>
            </p:cNvSpPr>
            <p:nvPr/>
          </p:nvSpPr>
          <p:spPr bwMode="auto">
            <a:xfrm>
              <a:off x="3537" y="3654"/>
              <a:ext cx="3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3300"/>
                  </a:solidFill>
                  <a:ea typeface="宋体" panose="02010600030101010101" pitchFamily="2" charset="-122"/>
                </a:rPr>
                <a:t>2.</a:t>
              </a:r>
              <a:endParaRPr lang="zh-CN" altLang="en-US" sz="2800" b="1">
                <a:solidFill>
                  <a:srgbClr val="FF3300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26632" name="Object 18"/>
            <p:cNvGraphicFramePr>
              <a:graphicFrameLocks noChangeAspect="1"/>
            </p:cNvGraphicFramePr>
            <p:nvPr/>
          </p:nvGraphicFramePr>
          <p:xfrm>
            <a:off x="3907" y="3616"/>
            <a:ext cx="1469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1" name="Equation" r:id="rId13" imgW="761669" imgH="215806" progId="Equation.DSMT4">
                    <p:embed/>
                  </p:oleObj>
                </mc:Choice>
                <mc:Fallback>
                  <p:oleObj name="Equation" r:id="rId13" imgW="761669" imgH="21580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7" y="3616"/>
                          <a:ext cx="1469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30" name="Rectangle 1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高斯光束的特征参数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84906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4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4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3573" name="Object 5"/>
          <p:cNvGraphicFramePr>
            <a:graphicFrameLocks noChangeAspect="1"/>
          </p:cNvGraphicFramePr>
          <p:nvPr/>
        </p:nvGraphicFramePr>
        <p:xfrm>
          <a:off x="381000" y="4405313"/>
          <a:ext cx="3124200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" name="Equation" r:id="rId3" imgW="1511300" imgH="965200" progId="Equation.DSMT4">
                  <p:embed/>
                </p:oleObj>
              </mc:Choice>
              <mc:Fallback>
                <p:oleObj name="Equation" r:id="rId3" imgW="15113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405313"/>
                        <a:ext cx="3124200" cy="199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3574" name="Object 6"/>
          <p:cNvGraphicFramePr>
            <a:graphicFrameLocks noChangeAspect="1"/>
          </p:cNvGraphicFramePr>
          <p:nvPr/>
        </p:nvGraphicFramePr>
        <p:xfrm>
          <a:off x="4876800" y="4267200"/>
          <a:ext cx="289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" name="Equation" r:id="rId5" imgW="1295400" imgH="419100" progId="Equation.DSMT4">
                  <p:embed/>
                </p:oleObj>
              </mc:Choice>
              <mc:Fallback>
                <p:oleObj name="Equation" r:id="rId5" imgW="12954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267200"/>
                        <a:ext cx="289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2" name="Group 10"/>
          <p:cNvGrpSpPr>
            <a:grpSpLocks/>
          </p:cNvGrpSpPr>
          <p:nvPr/>
        </p:nvGrpSpPr>
        <p:grpSpPr bwMode="auto">
          <a:xfrm>
            <a:off x="152400" y="2387600"/>
            <a:ext cx="2006600" cy="660400"/>
            <a:chOff x="96" y="672"/>
            <a:chExt cx="1264" cy="416"/>
          </a:xfrm>
        </p:grpSpPr>
        <p:sp>
          <p:nvSpPr>
            <p:cNvPr id="27672" name="Text Box 8"/>
            <p:cNvSpPr txBox="1">
              <a:spLocks noChangeArrowheads="1"/>
            </p:cNvSpPr>
            <p:nvPr/>
          </p:nvSpPr>
          <p:spPr bwMode="auto">
            <a:xfrm>
              <a:off x="96" y="710"/>
              <a:ext cx="3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3300"/>
                  </a:solidFill>
                  <a:ea typeface="宋体" panose="02010600030101010101" pitchFamily="2" charset="-122"/>
                </a:rPr>
                <a:t>3.</a:t>
              </a:r>
              <a:endParaRPr lang="zh-CN" altLang="en-US" sz="2800" b="1">
                <a:solidFill>
                  <a:srgbClr val="FF3300"/>
                </a:solidFill>
                <a:ea typeface="宋体" panose="02010600030101010101" pitchFamily="2" charset="-122"/>
              </a:endParaRPr>
            </a:p>
          </p:txBody>
        </p:sp>
        <p:graphicFrame>
          <p:nvGraphicFramePr>
            <p:cNvPr id="27673" name="Object 9"/>
            <p:cNvGraphicFramePr>
              <a:graphicFrameLocks noChangeAspect="1"/>
            </p:cNvGraphicFramePr>
            <p:nvPr/>
          </p:nvGraphicFramePr>
          <p:xfrm>
            <a:off x="528" y="672"/>
            <a:ext cx="832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40" name="Equation" r:id="rId7" imgW="431613" imgH="215806" progId="Equation.DSMT4">
                    <p:embed/>
                  </p:oleObj>
                </mc:Choice>
                <mc:Fallback>
                  <p:oleObj name="Equation" r:id="rId7" imgW="431613" imgH="21580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672"/>
                          <a:ext cx="832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653" name="Object 11"/>
          <p:cNvGraphicFramePr>
            <a:graphicFrameLocks noChangeAspect="1"/>
          </p:cNvGraphicFramePr>
          <p:nvPr/>
        </p:nvGraphicFramePr>
        <p:xfrm>
          <a:off x="130175" y="1158875"/>
          <a:ext cx="84042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1" name="Equation" r:id="rId9" imgW="3975100" imgH="533400" progId="Equation.DSMT4">
                  <p:embed/>
                </p:oleObj>
              </mc:Choice>
              <mc:Fallback>
                <p:oleObj name="Equation" r:id="rId9" imgW="39751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" y="1158875"/>
                        <a:ext cx="8404225" cy="1127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54" name="Group 12"/>
          <p:cNvGrpSpPr>
            <a:grpSpLocks/>
          </p:cNvGrpSpPr>
          <p:nvPr/>
        </p:nvGrpSpPr>
        <p:grpSpPr bwMode="auto">
          <a:xfrm>
            <a:off x="5486400" y="2438400"/>
            <a:ext cx="2590800" cy="1870075"/>
            <a:chOff x="3600" y="1558"/>
            <a:chExt cx="1632" cy="1178"/>
          </a:xfrm>
        </p:grpSpPr>
        <p:sp>
          <p:nvSpPr>
            <p:cNvPr id="27663" name="Line 13"/>
            <p:cNvSpPr>
              <a:spLocks noChangeShapeType="1"/>
            </p:cNvSpPr>
            <p:nvPr/>
          </p:nvSpPr>
          <p:spPr bwMode="auto">
            <a:xfrm>
              <a:off x="3600" y="2208"/>
              <a:ext cx="163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4" name="Line 14"/>
            <p:cNvSpPr>
              <a:spLocks noChangeShapeType="1"/>
            </p:cNvSpPr>
            <p:nvPr/>
          </p:nvSpPr>
          <p:spPr bwMode="auto">
            <a:xfrm flipH="1">
              <a:off x="3992" y="2208"/>
              <a:ext cx="288" cy="43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5" name="Line 15"/>
            <p:cNvSpPr>
              <a:spLocks noChangeShapeType="1"/>
            </p:cNvSpPr>
            <p:nvPr/>
          </p:nvSpPr>
          <p:spPr bwMode="auto">
            <a:xfrm flipV="1">
              <a:off x="4280" y="1680"/>
              <a:ext cx="0" cy="52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666" name="Object 16"/>
            <p:cNvGraphicFramePr>
              <a:graphicFrameLocks noChangeAspect="1"/>
            </p:cNvGraphicFramePr>
            <p:nvPr/>
          </p:nvGraphicFramePr>
          <p:xfrm>
            <a:off x="4066" y="2500"/>
            <a:ext cx="21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42" name="Equation" r:id="rId11" imgW="126835" imgH="139518" progId="Equation.DSMT4">
                    <p:embed/>
                  </p:oleObj>
                </mc:Choice>
                <mc:Fallback>
                  <p:oleObj name="Equation" r:id="rId11" imgW="126835" imgH="13951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6" y="2500"/>
                          <a:ext cx="21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7" name="Object 17"/>
            <p:cNvGraphicFramePr>
              <a:graphicFrameLocks noChangeAspect="1"/>
            </p:cNvGraphicFramePr>
            <p:nvPr/>
          </p:nvGraphicFramePr>
          <p:xfrm>
            <a:off x="4295" y="1558"/>
            <a:ext cx="225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43" name="Equation" r:id="rId13" imgW="139579" imgH="164957" progId="Equation.DSMT4">
                    <p:embed/>
                  </p:oleObj>
                </mc:Choice>
                <mc:Fallback>
                  <p:oleObj name="Equation" r:id="rId13" imgW="139579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5" y="1558"/>
                          <a:ext cx="225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8" name="Object 18"/>
            <p:cNvGraphicFramePr>
              <a:graphicFrameLocks noChangeAspect="1"/>
            </p:cNvGraphicFramePr>
            <p:nvPr/>
          </p:nvGraphicFramePr>
          <p:xfrm>
            <a:off x="5022" y="2238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44" name="Equation" r:id="rId15" imgW="126725" imgH="126725" progId="Equation.DSMT4">
                    <p:embed/>
                  </p:oleObj>
                </mc:Choice>
                <mc:Fallback>
                  <p:oleObj name="Equation" r:id="rId15" imgW="126725" imgH="126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2" y="2238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669" name="Group 19"/>
            <p:cNvGrpSpPr>
              <a:grpSpLocks/>
            </p:cNvGrpSpPr>
            <p:nvPr/>
          </p:nvGrpSpPr>
          <p:grpSpPr bwMode="auto">
            <a:xfrm>
              <a:off x="3648" y="1984"/>
              <a:ext cx="1344" cy="432"/>
              <a:chOff x="2640" y="1776"/>
              <a:chExt cx="2112" cy="816"/>
            </a:xfrm>
          </p:grpSpPr>
          <p:sp>
            <p:nvSpPr>
              <p:cNvPr id="27670" name="Freeform 20"/>
              <p:cNvSpPr>
                <a:spLocks/>
              </p:cNvSpPr>
              <p:nvPr/>
            </p:nvSpPr>
            <p:spPr bwMode="auto">
              <a:xfrm>
                <a:off x="2640" y="1776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1" name="Freeform 21"/>
              <p:cNvSpPr>
                <a:spLocks/>
              </p:cNvSpPr>
              <p:nvPr/>
            </p:nvSpPr>
            <p:spPr bwMode="auto">
              <a:xfrm flipV="1">
                <a:off x="2640" y="2288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93595" name="Group 27"/>
          <p:cNvGrpSpPr>
            <a:grpSpLocks/>
          </p:cNvGrpSpPr>
          <p:nvPr/>
        </p:nvGrpSpPr>
        <p:grpSpPr bwMode="auto">
          <a:xfrm>
            <a:off x="60325" y="3124200"/>
            <a:ext cx="4229100" cy="896938"/>
            <a:chOff x="38" y="1968"/>
            <a:chExt cx="2664" cy="565"/>
          </a:xfrm>
        </p:grpSpPr>
        <p:graphicFrame>
          <p:nvGraphicFramePr>
            <p:cNvPr id="27661" name="Object 4"/>
            <p:cNvGraphicFramePr>
              <a:graphicFrameLocks noChangeAspect="1"/>
            </p:cNvGraphicFramePr>
            <p:nvPr/>
          </p:nvGraphicFramePr>
          <p:xfrm>
            <a:off x="768" y="1968"/>
            <a:ext cx="1934" cy="5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45" name="Equation" r:id="rId17" imgW="1435100" imgH="419100" progId="Equation.DSMT4">
                    <p:embed/>
                  </p:oleObj>
                </mc:Choice>
                <mc:Fallback>
                  <p:oleObj name="Equation" r:id="rId17" imgW="1435100" imgH="4191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968"/>
                          <a:ext cx="1934" cy="5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2" name="Text Box 23"/>
            <p:cNvSpPr txBox="1">
              <a:spLocks noChangeArrowheads="1"/>
            </p:cNvSpPr>
            <p:nvPr/>
          </p:nvSpPr>
          <p:spPr bwMode="auto">
            <a:xfrm>
              <a:off x="38" y="2073"/>
              <a:ext cx="7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FF3300"/>
                  </a:solidFill>
                  <a:ea typeface="宋体" panose="02010600030101010101" pitchFamily="2" charset="-122"/>
                </a:rPr>
                <a:t>定义：</a:t>
              </a:r>
            </a:p>
          </p:txBody>
        </p:sp>
      </p:grpSp>
      <p:graphicFrame>
        <p:nvGraphicFramePr>
          <p:cNvPr id="493592" name="Object 24"/>
          <p:cNvGraphicFramePr>
            <a:graphicFrameLocks noChangeAspect="1"/>
          </p:cNvGraphicFramePr>
          <p:nvPr/>
        </p:nvGraphicFramePr>
        <p:xfrm>
          <a:off x="4443413" y="5453063"/>
          <a:ext cx="1984375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6" name="Equation" r:id="rId19" imgW="736600" imgH="457200" progId="Equation.DSMT4">
                  <p:embed/>
                </p:oleObj>
              </mc:Choice>
              <mc:Fallback>
                <p:oleObj name="Equation" r:id="rId19" imgW="736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413" y="5453063"/>
                        <a:ext cx="1984375" cy="1230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3596" name="Group 28"/>
          <p:cNvGrpSpPr>
            <a:grpSpLocks/>
          </p:cNvGrpSpPr>
          <p:nvPr/>
        </p:nvGrpSpPr>
        <p:grpSpPr bwMode="auto">
          <a:xfrm>
            <a:off x="6553200" y="5740400"/>
            <a:ext cx="1809750" cy="547688"/>
            <a:chOff x="4128" y="3616"/>
            <a:chExt cx="1140" cy="345"/>
          </a:xfrm>
        </p:grpSpPr>
        <p:sp>
          <p:nvSpPr>
            <p:cNvPr id="27659" name="AutoShape 25"/>
            <p:cNvSpPr>
              <a:spLocks noChangeArrowheads="1"/>
            </p:cNvSpPr>
            <p:nvPr/>
          </p:nvSpPr>
          <p:spPr bwMode="auto">
            <a:xfrm>
              <a:off x="4128" y="3760"/>
              <a:ext cx="432" cy="96"/>
            </a:xfrm>
            <a:prstGeom prst="rightArrow">
              <a:avLst>
                <a:gd name="adj1" fmla="val 50000"/>
                <a:gd name="adj2" fmla="val 112500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graphicFrame>
          <p:nvGraphicFramePr>
            <p:cNvPr id="27660" name="Object 26"/>
            <p:cNvGraphicFramePr>
              <a:graphicFrameLocks noChangeAspect="1"/>
            </p:cNvGraphicFramePr>
            <p:nvPr/>
          </p:nvGraphicFramePr>
          <p:xfrm>
            <a:off x="4600" y="3616"/>
            <a:ext cx="66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47" name="Equation" r:id="rId21" imgW="393529" imgH="203112" progId="Equation.DSMT4">
                    <p:embed/>
                  </p:oleObj>
                </mc:Choice>
                <mc:Fallback>
                  <p:oleObj name="Equation" r:id="rId21" imgW="393529" imgH="20311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" y="3616"/>
                          <a:ext cx="66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58" name="Rectangle 3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高斯光束的特征参数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31276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3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3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3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3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3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3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949325" y="1524000"/>
            <a:ext cx="7127875" cy="502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914400" indent="-4572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AutoNum type="arabicPeriod"/>
            </a:pPr>
            <a:r>
              <a:rPr kumimoji="1" lang="zh-CN" altLang="en-US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高斯光束在其轴线附近可看作是一种非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均匀球面波</a:t>
            </a:r>
            <a:r>
              <a:rPr kumimoji="1" lang="zh-CN" altLang="en-US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；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 </a:t>
            </a:r>
            <a:endParaRPr lang="zh-CN" altLang="en-US" sz="17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12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 </a:t>
            </a:r>
            <a:endParaRPr lang="zh-CN" altLang="en-US" sz="17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2.</a:t>
            </a:r>
            <a:r>
              <a:rPr kumimoji="1" lang="zh-CN" altLang="en-US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在其传播过程中曲率中心不断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改变；</a:t>
            </a:r>
            <a:endParaRPr kumimoji="1" lang="zh-CN" altLang="en-US" sz="2400" b="1" dirty="0">
              <a:solidFill>
                <a:srgbClr val="0066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 </a:t>
            </a:r>
            <a:endParaRPr lang="zh-CN" altLang="en-US" sz="17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12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 </a:t>
            </a:r>
            <a:endParaRPr lang="zh-CN" altLang="en-US" sz="17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3.</a:t>
            </a:r>
            <a:r>
              <a:rPr kumimoji="1" lang="zh-CN" altLang="en-US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其振幅在横截面内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为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高斯分布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 ；</a:t>
            </a:r>
            <a:endParaRPr lang="zh-CN" altLang="en-US" sz="17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endParaRPr kumimoji="1" lang="en-US" altLang="zh-CN" sz="2400" b="1" dirty="0">
              <a:solidFill>
                <a:srgbClr val="0066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4.</a:t>
            </a:r>
            <a:r>
              <a:rPr kumimoji="1" lang="zh-CN" altLang="en-US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等相位面保持</a:t>
            </a:r>
            <a:r>
              <a:rPr kumimoji="1" lang="zh-CN" altLang="en-US" sz="2400" b="1" dirty="0" smtClean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球面；</a:t>
            </a:r>
            <a:endParaRPr kumimoji="1" lang="zh-CN" altLang="en-US" sz="2400" b="1" dirty="0">
              <a:solidFill>
                <a:srgbClr val="0066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endParaRPr kumimoji="1" lang="zh-CN" altLang="en-US" sz="2400" b="1" dirty="0">
              <a:solidFill>
                <a:srgbClr val="0066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5.</a:t>
            </a:r>
            <a:r>
              <a:rPr kumimoji="1" lang="zh-CN" altLang="en-US" sz="2400" b="1" dirty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有不同形式</a:t>
            </a:r>
            <a:r>
              <a:rPr kumimoji="1" lang="zh-CN" altLang="en-US" sz="2400" b="1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的</a:t>
            </a:r>
            <a:r>
              <a:rPr kumimoji="1" lang="zh-CN" altLang="en-US" sz="2400" b="1" smtClean="0">
                <a:solidFill>
                  <a:srgbClr val="006600"/>
                </a:solidFill>
                <a:latin typeface="Tahoma" panose="020B0604030504040204" pitchFamily="34" charset="0"/>
                <a:ea typeface="楷体_GB2312" pitchFamily="49" charset="-122"/>
              </a:rPr>
              <a:t>特征参数。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595438" y="471488"/>
            <a:ext cx="5040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Font typeface="Wingdings" panose="05000000000000000000" pitchFamily="2" charset="2"/>
              <a:buChar char="l"/>
            </a:pPr>
            <a:r>
              <a:rPr lang="zh-CN" altLang="en-US" sz="2800" b="1">
                <a:solidFill>
                  <a:schemeClr val="bg1"/>
                </a:solidFill>
                <a:ea typeface="楷体_GB2312" pitchFamily="49" charset="-122"/>
              </a:rPr>
              <a:t>小结：高斯光束的基本性质</a:t>
            </a:r>
          </a:p>
        </p:txBody>
      </p:sp>
    </p:spTree>
    <p:extLst>
      <p:ext uri="{BB962C8B-B14F-4D97-AF65-F5344CB8AC3E}">
        <p14:creationId xmlns:p14="http://schemas.microsoft.com/office/powerpoint/2010/main" val="177446775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光子的基本性质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光子的相干性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激光的模式与性质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u="sng" smtClean="0">
                <a:solidFill>
                  <a:srgbClr val="FF3300"/>
                </a:solidFill>
                <a:ea typeface="宋体" panose="02010600030101010101" pitchFamily="2" charset="-122"/>
              </a:rPr>
              <a:t>激光束的传输与透镜变换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激光器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5486400" y="4114800"/>
            <a:ext cx="3143250" cy="2500313"/>
            <a:chOff x="3456" y="2592"/>
            <a:chExt cx="1980" cy="1575"/>
          </a:xfrm>
        </p:grpSpPr>
        <p:sp>
          <p:nvSpPr>
            <p:cNvPr id="29701" name="AutoShape 5"/>
            <p:cNvSpPr>
              <a:spLocks/>
            </p:cNvSpPr>
            <p:nvPr/>
          </p:nvSpPr>
          <p:spPr bwMode="auto">
            <a:xfrm>
              <a:off x="3456" y="2736"/>
              <a:ext cx="96" cy="1296"/>
            </a:xfrm>
            <a:prstGeom prst="leftBrace">
              <a:avLst>
                <a:gd name="adj1" fmla="val 112500"/>
                <a:gd name="adj2" fmla="val 50000"/>
              </a:avLst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9702" name="Text Box 6"/>
            <p:cNvSpPr txBox="1">
              <a:spLocks noChangeArrowheads="1"/>
            </p:cNvSpPr>
            <p:nvPr/>
          </p:nvSpPr>
          <p:spPr bwMode="auto">
            <a:xfrm>
              <a:off x="3552" y="2592"/>
              <a:ext cx="10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ABCD</a:t>
              </a:r>
              <a:r>
                <a:rPr lang="zh-CN" altLang="en-US" sz="2800" b="1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矩阵</a:t>
              </a:r>
            </a:p>
          </p:txBody>
        </p:sp>
        <p:sp>
          <p:nvSpPr>
            <p:cNvPr id="29703" name="Text Box 7"/>
            <p:cNvSpPr txBox="1">
              <a:spLocks noChangeArrowheads="1"/>
            </p:cNvSpPr>
            <p:nvPr/>
          </p:nvSpPr>
          <p:spPr bwMode="auto">
            <a:xfrm>
              <a:off x="3520" y="3173"/>
              <a:ext cx="191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楷体_GB2312" pitchFamily="49" charset="-122"/>
                </a:rPr>
                <a:t>高斯光束基本性质</a:t>
              </a:r>
            </a:p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楷体_GB2312" pitchFamily="49" charset="-122"/>
                </a:rPr>
                <a:t>和特征参数</a:t>
              </a:r>
            </a:p>
          </p:txBody>
        </p:sp>
        <p:sp>
          <p:nvSpPr>
            <p:cNvPr id="29704" name="Text Box 8"/>
            <p:cNvSpPr txBox="1">
              <a:spLocks noChangeArrowheads="1"/>
            </p:cNvSpPr>
            <p:nvPr/>
          </p:nvSpPr>
          <p:spPr bwMode="auto">
            <a:xfrm>
              <a:off x="3581" y="3840"/>
              <a:ext cx="16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 u="sng">
                  <a:solidFill>
                    <a:srgbClr val="FF3300"/>
                  </a:solidFill>
                  <a:ea typeface="楷体_GB2312" pitchFamily="49" charset="-122"/>
                </a:rPr>
                <a:t>q</a:t>
              </a:r>
              <a:r>
                <a:rPr lang="zh-CN" altLang="en-US" sz="2800" b="1" u="sng">
                  <a:solidFill>
                    <a:srgbClr val="FF3300"/>
                  </a:solidFill>
                  <a:ea typeface="楷体_GB2312" pitchFamily="49" charset="-122"/>
                </a:rPr>
                <a:t>参数变换规律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9850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733800"/>
            <a:ext cx="8229600" cy="2743200"/>
          </a:xfrm>
        </p:spPr>
        <p:txBody>
          <a:bodyPr/>
          <a:lstStyle/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mtClean="0">
                <a:ea typeface="宋体" panose="02010600030101010101" pitchFamily="2" charset="-122"/>
              </a:rPr>
              <a:t>需要注意的是</a:t>
            </a:r>
            <a:r>
              <a:rPr lang="en-US" altLang="zh-CN" smtClean="0">
                <a:ea typeface="宋体" panose="02010600030101010101" pitchFamily="2" charset="-122"/>
              </a:rPr>
              <a:t>ABCD</a:t>
            </a:r>
            <a:r>
              <a:rPr lang="zh-CN" altLang="en-US" smtClean="0">
                <a:ea typeface="宋体" panose="02010600030101010101" pitchFamily="2" charset="-122"/>
              </a:rPr>
              <a:t>法则同光线传播规则虽然都是用光线矩阵来描述，但是高斯光束的</a:t>
            </a:r>
            <a:r>
              <a:rPr lang="en-US" altLang="zh-CN" smtClean="0">
                <a:ea typeface="宋体" panose="02010600030101010101" pitchFamily="2" charset="-122"/>
              </a:rPr>
              <a:t>ABCD</a:t>
            </a:r>
            <a:r>
              <a:rPr lang="zh-CN" altLang="en-US" smtClean="0">
                <a:ea typeface="宋体" panose="02010600030101010101" pitchFamily="2" charset="-122"/>
              </a:rPr>
              <a:t>法则不同于光线传输的矩阵乘法。</a:t>
            </a:r>
          </a:p>
          <a:p>
            <a:pPr lvl="1" eaLnBrk="1" hangingPunct="1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mtClean="0">
                <a:ea typeface="宋体" panose="02010600030101010101" pitchFamily="2" charset="-122"/>
              </a:rPr>
              <a:t>高斯光束经过变换之后仍然为高斯光束</a:t>
            </a:r>
          </a:p>
        </p:txBody>
      </p:sp>
      <p:graphicFrame>
        <p:nvGraphicFramePr>
          <p:cNvPr id="473092" name="Object 4"/>
          <p:cNvGraphicFramePr>
            <a:graphicFrameLocks noChangeAspect="1"/>
          </p:cNvGraphicFramePr>
          <p:nvPr/>
        </p:nvGraphicFramePr>
        <p:xfrm>
          <a:off x="2590800" y="2416175"/>
          <a:ext cx="25146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Equation" r:id="rId3" imgW="825500" imgH="431800" progId="Equation.DSMT4">
                  <p:embed/>
                </p:oleObj>
              </mc:Choice>
              <mc:Fallback>
                <p:oleObj name="Equation" r:id="rId3" imgW="825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416175"/>
                        <a:ext cx="2514600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q</a:t>
            </a:r>
            <a:r>
              <a:rPr lang="zh-CN" altLang="en-US" sz="2400" smtClean="0">
                <a:ea typeface="宋体" panose="02010600030101010101" pitchFamily="2" charset="-122"/>
              </a:rPr>
              <a:t>参数变换规律</a:t>
            </a:r>
          </a:p>
        </p:txBody>
      </p:sp>
      <p:sp>
        <p:nvSpPr>
          <p:cNvPr id="30725" name="Rectangle 7"/>
          <p:cNvSpPr>
            <a:spLocks noChangeArrowheads="1"/>
          </p:cNvSpPr>
          <p:nvPr/>
        </p:nvSpPr>
        <p:spPr bwMode="auto">
          <a:xfrm>
            <a:off x="573088" y="1247775"/>
            <a:ext cx="799941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高斯光束经任何光学系统变换时服从</a:t>
            </a: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ABCD</a:t>
            </a:r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公式，</a:t>
            </a:r>
          </a:p>
          <a:p>
            <a:pPr eaLnBrk="1" hangingPunct="1"/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ABCD</a:t>
            </a:r>
            <a:r>
              <a:rPr lang="zh-CN" altLang="en-US" sz="2800" b="1">
                <a:solidFill>
                  <a:srgbClr val="FF0000"/>
                </a:solidFill>
                <a:ea typeface="宋体" panose="02010600030101010101" pitchFamily="2" charset="-122"/>
              </a:rPr>
              <a:t>由光学系统对傍轴光线的变换矩阵所决定</a:t>
            </a:r>
          </a:p>
        </p:txBody>
      </p:sp>
    </p:spTree>
    <p:extLst>
      <p:ext uri="{BB962C8B-B14F-4D97-AF65-F5344CB8AC3E}">
        <p14:creationId xmlns:p14="http://schemas.microsoft.com/office/powerpoint/2010/main" val="270305369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3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光子的相干性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077200" cy="8286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FF0000"/>
                </a:solidFill>
                <a:ea typeface="宋体" panose="02010600030101010101" pitchFamily="2" charset="-122"/>
              </a:rPr>
              <a:t>光的相干性：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在不同的空间点上、在不同时刻光波场的某些特性（例如光波场相位）的相关性。</a:t>
            </a:r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457200" y="3124200"/>
            <a:ext cx="82296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相干体积：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若在空间体积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内各点的光波场都具有明显的相干性，则称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相干体积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。（粗略描述）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1371600" y="4433888"/>
            <a:ext cx="4019550" cy="1433512"/>
            <a:chOff x="1371600" y="4434077"/>
            <a:chExt cx="4019550" cy="1433323"/>
          </a:xfrm>
        </p:grpSpPr>
        <p:graphicFrame>
          <p:nvGraphicFramePr>
            <p:cNvPr id="9227" name="Object 9"/>
            <p:cNvGraphicFramePr>
              <a:graphicFrameLocks noChangeAspect="1"/>
            </p:cNvGraphicFramePr>
            <p:nvPr/>
          </p:nvGraphicFramePr>
          <p:xfrm>
            <a:off x="4035425" y="5454650"/>
            <a:ext cx="112713" cy="214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7" name="公式" r:id="rId3" imgW="114151" imgH="215619" progId="Equation.3">
                    <p:embed/>
                  </p:oleObj>
                </mc:Choice>
                <mc:Fallback>
                  <p:oleObj name="公式" r:id="rId3" imgW="114151" imgH="215619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5425" y="5454650"/>
                          <a:ext cx="112713" cy="214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8" name="Object 10"/>
            <p:cNvGraphicFramePr>
              <a:graphicFrameLocks noChangeAspect="1"/>
            </p:cNvGraphicFramePr>
            <p:nvPr/>
          </p:nvGraphicFramePr>
          <p:xfrm>
            <a:off x="4035425" y="5454650"/>
            <a:ext cx="112713" cy="214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8" name="公式" r:id="rId5" imgW="114151" imgH="215619" progId="Equation.3">
                    <p:embed/>
                  </p:oleObj>
                </mc:Choice>
                <mc:Fallback>
                  <p:oleObj name="公式" r:id="rId5" imgW="114151" imgH="215619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5425" y="5454650"/>
                          <a:ext cx="112713" cy="214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29" name="Object 11"/>
            <p:cNvGraphicFramePr>
              <a:graphicFrameLocks noChangeAspect="1"/>
            </p:cNvGraphicFramePr>
            <p:nvPr/>
          </p:nvGraphicFramePr>
          <p:xfrm>
            <a:off x="4035425" y="5454650"/>
            <a:ext cx="112713" cy="214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9" name="公式" r:id="rId6" imgW="114151" imgH="215619" progId="Equation.3">
                    <p:embed/>
                  </p:oleObj>
                </mc:Choice>
                <mc:Fallback>
                  <p:oleObj name="公式" r:id="rId6" imgW="114151" imgH="215619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5425" y="5454650"/>
                          <a:ext cx="112713" cy="214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0" name="Object 12"/>
            <p:cNvGraphicFramePr>
              <a:graphicFrameLocks noChangeAspect="1"/>
            </p:cNvGraphicFramePr>
            <p:nvPr/>
          </p:nvGraphicFramePr>
          <p:xfrm>
            <a:off x="4035425" y="5454650"/>
            <a:ext cx="112713" cy="214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0" name="公式" r:id="rId7" imgW="114151" imgH="215619" progId="Equation.3">
                    <p:embed/>
                  </p:oleObj>
                </mc:Choice>
                <mc:Fallback>
                  <p:oleObj name="公式" r:id="rId7" imgW="114151" imgH="215619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5425" y="5454650"/>
                          <a:ext cx="112713" cy="214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1" name="Object 13"/>
            <p:cNvGraphicFramePr>
              <a:graphicFrameLocks noChangeAspect="1"/>
            </p:cNvGraphicFramePr>
            <p:nvPr/>
          </p:nvGraphicFramePr>
          <p:xfrm>
            <a:off x="4035425" y="5454650"/>
            <a:ext cx="112713" cy="214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1" name="公式" r:id="rId8" imgW="114151" imgH="215619" progId="Equation.3">
                    <p:embed/>
                  </p:oleObj>
                </mc:Choice>
                <mc:Fallback>
                  <p:oleObj name="公式" r:id="rId8" imgW="114151" imgH="215619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5425" y="5454650"/>
                          <a:ext cx="112713" cy="214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2" name="AutoShape 14"/>
            <p:cNvSpPr>
              <a:spLocks noChangeArrowheads="1"/>
            </p:cNvSpPr>
            <p:nvPr/>
          </p:nvSpPr>
          <p:spPr bwMode="auto">
            <a:xfrm flipV="1">
              <a:off x="1524000" y="5334000"/>
              <a:ext cx="1622425" cy="533400"/>
            </a:xfrm>
            <a:prstGeom prst="wedgeRoundRectCallout">
              <a:avLst>
                <a:gd name="adj1" fmla="val 37963"/>
                <a:gd name="adj2" fmla="val 110713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33" name="Text Box 15"/>
            <p:cNvSpPr txBox="1">
              <a:spLocks noChangeArrowheads="1"/>
            </p:cNvSpPr>
            <p:nvPr/>
          </p:nvSpPr>
          <p:spPr bwMode="auto">
            <a:xfrm>
              <a:off x="1371600" y="5384800"/>
              <a:ext cx="1905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相干面积  </a:t>
              </a:r>
            </a:p>
          </p:txBody>
        </p:sp>
        <p:sp>
          <p:nvSpPr>
            <p:cNvPr id="9234" name="AutoShape 19"/>
            <p:cNvSpPr>
              <a:spLocks noChangeArrowheads="1"/>
            </p:cNvSpPr>
            <p:nvPr/>
          </p:nvSpPr>
          <p:spPr bwMode="auto">
            <a:xfrm flipV="1">
              <a:off x="3694793" y="5240383"/>
              <a:ext cx="1622425" cy="533400"/>
            </a:xfrm>
            <a:prstGeom prst="wedgeRoundRectCallout">
              <a:avLst>
                <a:gd name="adj1" fmla="val -38847"/>
                <a:gd name="adj2" fmla="val 94046"/>
                <a:gd name="adj3" fmla="val 16667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235" name="Text Box 20"/>
            <p:cNvSpPr txBox="1">
              <a:spLocks noChangeArrowheads="1"/>
            </p:cNvSpPr>
            <p:nvPr/>
          </p:nvSpPr>
          <p:spPr bwMode="auto">
            <a:xfrm>
              <a:off x="3486150" y="5270137"/>
              <a:ext cx="1905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相干长度  </a:t>
              </a:r>
            </a:p>
          </p:txBody>
        </p:sp>
        <p:pic>
          <p:nvPicPr>
            <p:cNvPr id="9236" name="图片 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8"/>
            <a:stretch>
              <a:fillRect/>
            </a:stretch>
          </p:blipFill>
          <p:spPr bwMode="auto">
            <a:xfrm>
              <a:off x="1615077" y="4434077"/>
              <a:ext cx="2533061" cy="524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165600" y="4433888"/>
            <a:ext cx="3494088" cy="1331912"/>
            <a:chOff x="4165896" y="4434077"/>
            <a:chExt cx="3493792" cy="1331360"/>
          </a:xfrm>
        </p:grpSpPr>
        <p:grpSp>
          <p:nvGrpSpPr>
            <p:cNvPr id="9223" name="Group 35"/>
            <p:cNvGrpSpPr>
              <a:grpSpLocks/>
            </p:cNvGrpSpPr>
            <p:nvPr/>
          </p:nvGrpSpPr>
          <p:grpSpPr bwMode="auto">
            <a:xfrm>
              <a:off x="5754688" y="5232037"/>
              <a:ext cx="1905000" cy="533400"/>
              <a:chOff x="3865" y="2544"/>
              <a:chExt cx="1200" cy="336"/>
            </a:xfrm>
          </p:grpSpPr>
          <p:sp>
            <p:nvSpPr>
              <p:cNvPr id="9225" name="AutoShape 30"/>
              <p:cNvSpPr>
                <a:spLocks noChangeArrowheads="1"/>
              </p:cNvSpPr>
              <p:nvPr/>
            </p:nvSpPr>
            <p:spPr bwMode="auto">
              <a:xfrm flipV="1">
                <a:off x="3994" y="2544"/>
                <a:ext cx="1022" cy="336"/>
              </a:xfrm>
              <a:prstGeom prst="wedgeRoundRectCallout">
                <a:avLst>
                  <a:gd name="adj1" fmla="val -52940"/>
                  <a:gd name="adj2" fmla="val 94046"/>
                  <a:gd name="adj3" fmla="val 16667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kumimoji="1"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226" name="Text Box 31"/>
              <p:cNvSpPr txBox="1">
                <a:spLocks noChangeArrowheads="1"/>
              </p:cNvSpPr>
              <p:nvPr/>
            </p:nvSpPr>
            <p:spPr bwMode="auto">
              <a:xfrm>
                <a:off x="3865" y="2549"/>
                <a:ext cx="120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相干时间  </a:t>
                </a:r>
              </a:p>
            </p:txBody>
          </p:sp>
        </p:grpSp>
        <p:pic>
          <p:nvPicPr>
            <p:cNvPr id="9224" name="图片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08"/>
            <a:stretch>
              <a:fillRect/>
            </a:stretch>
          </p:blipFill>
          <p:spPr bwMode="auto">
            <a:xfrm>
              <a:off x="4165896" y="4434077"/>
              <a:ext cx="2533058" cy="524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70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ABCD</a:t>
            </a:r>
            <a:r>
              <a:rPr lang="zh-CN" altLang="en-US" sz="2400" smtClean="0">
                <a:ea typeface="宋体" panose="02010600030101010101" pitchFamily="2" charset="-122"/>
              </a:rPr>
              <a:t>矩阵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228600" y="1119188"/>
            <a:ext cx="8801100" cy="5510212"/>
            <a:chOff x="144" y="705"/>
            <a:chExt cx="5544" cy="3471"/>
          </a:xfrm>
        </p:grpSpPr>
        <p:graphicFrame>
          <p:nvGraphicFramePr>
            <p:cNvPr id="31748" name="Object 4"/>
            <p:cNvGraphicFramePr>
              <a:graphicFrameLocks noChangeAspect="1"/>
            </p:cNvGraphicFramePr>
            <p:nvPr/>
          </p:nvGraphicFramePr>
          <p:xfrm>
            <a:off x="1342" y="705"/>
            <a:ext cx="2590" cy="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6" name="Equation" r:id="rId3" imgW="1282700" imgH="482600" progId="Equation.DSMT4">
                    <p:embed/>
                  </p:oleObj>
                </mc:Choice>
                <mc:Fallback>
                  <p:oleObj name="Equation" r:id="rId3" imgW="12827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2" y="705"/>
                          <a:ext cx="2590" cy="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49" name="Object 5"/>
            <p:cNvGraphicFramePr>
              <a:graphicFrameLocks noChangeAspect="1"/>
            </p:cNvGraphicFramePr>
            <p:nvPr/>
          </p:nvGraphicFramePr>
          <p:xfrm>
            <a:off x="144" y="1584"/>
            <a:ext cx="1384" cy="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7" name="Equation" r:id="rId5" imgW="685800" imgH="457200" progId="Equation.DSMT4">
                    <p:embed/>
                  </p:oleObj>
                </mc:Choice>
                <mc:Fallback>
                  <p:oleObj name="Equation" r:id="rId5" imgW="685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584"/>
                          <a:ext cx="1384" cy="9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0" name="Object 6"/>
            <p:cNvGraphicFramePr>
              <a:graphicFrameLocks noChangeAspect="1"/>
            </p:cNvGraphicFramePr>
            <p:nvPr/>
          </p:nvGraphicFramePr>
          <p:xfrm>
            <a:off x="144" y="2688"/>
            <a:ext cx="1128" cy="1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8" name="Equation" r:id="rId7" imgW="508000" imgH="457200" progId="Equation.DSMT4">
                    <p:embed/>
                  </p:oleObj>
                </mc:Choice>
                <mc:Fallback>
                  <p:oleObj name="Equation" r:id="rId7" imgW="5080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2688"/>
                          <a:ext cx="1128" cy="10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1" name="Object 7"/>
            <p:cNvGraphicFramePr>
              <a:graphicFrameLocks noChangeAspect="1"/>
            </p:cNvGraphicFramePr>
            <p:nvPr/>
          </p:nvGraphicFramePr>
          <p:xfrm>
            <a:off x="1637" y="2496"/>
            <a:ext cx="1147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9" name="Equation" r:id="rId9" imgW="583947" imgH="634725" progId="Equation.DSMT4">
                    <p:embed/>
                  </p:oleObj>
                </mc:Choice>
                <mc:Fallback>
                  <p:oleObj name="Equation" r:id="rId9" imgW="583947" imgH="634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7" y="2496"/>
                          <a:ext cx="1147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2" name="Object 8"/>
            <p:cNvGraphicFramePr>
              <a:graphicFrameLocks noChangeAspect="1"/>
            </p:cNvGraphicFramePr>
            <p:nvPr/>
          </p:nvGraphicFramePr>
          <p:xfrm>
            <a:off x="3168" y="2495"/>
            <a:ext cx="2520" cy="1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0" name="Equation" r:id="rId11" imgW="1294838" imgH="634725" progId="Equation.DSMT4">
                    <p:embed/>
                  </p:oleObj>
                </mc:Choice>
                <mc:Fallback>
                  <p:oleObj name="Equation" r:id="rId11" imgW="1294838" imgH="634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495"/>
                          <a:ext cx="2520" cy="1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53" name="Text Box 9"/>
            <p:cNvSpPr txBox="1">
              <a:spLocks noChangeArrowheads="1"/>
            </p:cNvSpPr>
            <p:nvPr/>
          </p:nvSpPr>
          <p:spPr bwMode="auto">
            <a:xfrm>
              <a:off x="184" y="3820"/>
              <a:ext cx="10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隶书" panose="02010509060101010101" pitchFamily="49" charset="-122"/>
                </a:rPr>
                <a:t>均匀介质</a:t>
              </a:r>
              <a:endParaRPr lang="en-US" altLang="zh-CN" sz="2800" b="1">
                <a:solidFill>
                  <a:schemeClr val="tx2"/>
                </a:solidFill>
                <a:ea typeface="隶书" panose="02010509060101010101" pitchFamily="49" charset="-122"/>
              </a:endParaRPr>
            </a:p>
          </p:txBody>
        </p:sp>
        <p:sp>
          <p:nvSpPr>
            <p:cNvPr id="31754" name="Text Box 10"/>
            <p:cNvSpPr txBox="1">
              <a:spLocks noChangeArrowheads="1"/>
            </p:cNvSpPr>
            <p:nvPr/>
          </p:nvSpPr>
          <p:spPr bwMode="auto">
            <a:xfrm>
              <a:off x="1849" y="3840"/>
              <a:ext cx="7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隶书" panose="02010509060101010101" pitchFamily="49" charset="-122"/>
                </a:rPr>
                <a:t>薄透镜</a:t>
              </a:r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3799" y="3849"/>
              <a:ext cx="1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隶书" panose="02010509060101010101" pitchFamily="49" charset="-122"/>
                </a:rPr>
                <a:t>球面反射镜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607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630" name="Group 14"/>
          <p:cNvGrpSpPr>
            <a:grpSpLocks/>
          </p:cNvGrpSpPr>
          <p:nvPr/>
        </p:nvGrpSpPr>
        <p:grpSpPr bwMode="auto">
          <a:xfrm>
            <a:off x="914400" y="2198688"/>
            <a:ext cx="4000500" cy="1611312"/>
            <a:chOff x="144" y="768"/>
            <a:chExt cx="2520" cy="1015"/>
          </a:xfrm>
        </p:grpSpPr>
        <p:graphicFrame>
          <p:nvGraphicFramePr>
            <p:cNvPr id="32786" name="Object 7"/>
            <p:cNvGraphicFramePr>
              <a:graphicFrameLocks noChangeAspect="1"/>
            </p:cNvGraphicFramePr>
            <p:nvPr/>
          </p:nvGraphicFramePr>
          <p:xfrm>
            <a:off x="144" y="805"/>
            <a:ext cx="1384" cy="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6" name="Equation" r:id="rId3" imgW="685800" imgH="457200" progId="Equation.DSMT4">
                    <p:embed/>
                  </p:oleObj>
                </mc:Choice>
                <mc:Fallback>
                  <p:oleObj name="Equation" r:id="rId3" imgW="685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805"/>
                          <a:ext cx="1384" cy="9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7" name="Object 8"/>
            <p:cNvGraphicFramePr>
              <a:graphicFrameLocks noChangeAspect="1"/>
            </p:cNvGraphicFramePr>
            <p:nvPr/>
          </p:nvGraphicFramePr>
          <p:xfrm>
            <a:off x="1536" y="768"/>
            <a:ext cx="1128" cy="10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7" name="Equation" r:id="rId5" imgW="508000" imgH="457200" progId="Equation.DSMT4">
                    <p:embed/>
                  </p:oleObj>
                </mc:Choice>
                <mc:Fallback>
                  <p:oleObj name="Equation" r:id="rId5" imgW="5080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768"/>
                          <a:ext cx="1128" cy="10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771" name="Rectangle 1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q</a:t>
            </a:r>
            <a:r>
              <a:rPr lang="zh-CN" altLang="en-US" sz="2400" smtClean="0">
                <a:ea typeface="宋体" panose="02010600030101010101" pitchFamily="2" charset="-122"/>
              </a:rPr>
              <a:t>参数变换规律</a:t>
            </a:r>
          </a:p>
        </p:txBody>
      </p:sp>
      <p:sp>
        <p:nvSpPr>
          <p:cNvPr id="32772" name="Text Box 20"/>
          <p:cNvSpPr txBox="1">
            <a:spLocks noChangeArrowheads="1"/>
          </p:cNvSpPr>
          <p:nvPr/>
        </p:nvSpPr>
        <p:spPr bwMode="auto">
          <a:xfrm>
            <a:off x="436563" y="1284288"/>
            <a:ext cx="4668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tx2"/>
                </a:solidFill>
                <a:ea typeface="宋体" panose="02010600030101010101" pitchFamily="2" charset="-122"/>
              </a:rPr>
              <a:t>高斯光束在均匀介质中传播</a:t>
            </a:r>
            <a:r>
              <a:rPr lang="en-US" altLang="zh-CN" sz="2800" b="1">
                <a:solidFill>
                  <a:schemeClr val="tx2"/>
                </a:solidFill>
                <a:ea typeface="宋体" panose="02010600030101010101" pitchFamily="2" charset="-122"/>
              </a:rPr>
              <a:t>L</a:t>
            </a:r>
          </a:p>
        </p:txBody>
      </p:sp>
      <p:graphicFrame>
        <p:nvGraphicFramePr>
          <p:cNvPr id="495633" name="Object 17"/>
          <p:cNvGraphicFramePr>
            <a:graphicFrameLocks noChangeAspect="1"/>
          </p:cNvGraphicFramePr>
          <p:nvPr/>
        </p:nvGraphicFramePr>
        <p:xfrm>
          <a:off x="914400" y="4321175"/>
          <a:ext cx="25146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Equation" r:id="rId7" imgW="825500" imgH="431800" progId="Equation.DSMT4">
                  <p:embed/>
                </p:oleObj>
              </mc:Choice>
              <mc:Fallback>
                <p:oleObj name="Equation" r:id="rId7" imgW="825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321175"/>
                        <a:ext cx="2514600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5637" name="Object 21"/>
          <p:cNvGraphicFramePr>
            <a:graphicFrameLocks noChangeAspect="1"/>
          </p:cNvGraphicFramePr>
          <p:nvPr/>
        </p:nvGraphicFramePr>
        <p:xfrm>
          <a:off x="3581400" y="4576763"/>
          <a:ext cx="158591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Equation" r:id="rId9" imgW="520700" imgH="228600" progId="Equation.DSMT4">
                  <p:embed/>
                </p:oleObj>
              </mc:Choice>
              <mc:Fallback>
                <p:oleObj name="Equation" r:id="rId9" imgW="520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576763"/>
                        <a:ext cx="1585913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775" name="Group 23"/>
          <p:cNvGrpSpPr>
            <a:grpSpLocks/>
          </p:cNvGrpSpPr>
          <p:nvPr/>
        </p:nvGrpSpPr>
        <p:grpSpPr bwMode="auto">
          <a:xfrm>
            <a:off x="5638800" y="1828800"/>
            <a:ext cx="2590800" cy="1870075"/>
            <a:chOff x="3600" y="1558"/>
            <a:chExt cx="1632" cy="1178"/>
          </a:xfrm>
        </p:grpSpPr>
        <p:sp>
          <p:nvSpPr>
            <p:cNvPr id="32777" name="Line 24"/>
            <p:cNvSpPr>
              <a:spLocks noChangeShapeType="1"/>
            </p:cNvSpPr>
            <p:nvPr/>
          </p:nvSpPr>
          <p:spPr bwMode="auto">
            <a:xfrm>
              <a:off x="3600" y="2208"/>
              <a:ext cx="163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8" name="Line 25"/>
            <p:cNvSpPr>
              <a:spLocks noChangeShapeType="1"/>
            </p:cNvSpPr>
            <p:nvPr/>
          </p:nvSpPr>
          <p:spPr bwMode="auto">
            <a:xfrm flipH="1">
              <a:off x="3992" y="2208"/>
              <a:ext cx="288" cy="43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79" name="Line 26"/>
            <p:cNvSpPr>
              <a:spLocks noChangeShapeType="1"/>
            </p:cNvSpPr>
            <p:nvPr/>
          </p:nvSpPr>
          <p:spPr bwMode="auto">
            <a:xfrm flipV="1">
              <a:off x="4280" y="1680"/>
              <a:ext cx="0" cy="528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2780" name="Object 27"/>
            <p:cNvGraphicFramePr>
              <a:graphicFrameLocks noChangeAspect="1"/>
            </p:cNvGraphicFramePr>
            <p:nvPr/>
          </p:nvGraphicFramePr>
          <p:xfrm>
            <a:off x="4066" y="2500"/>
            <a:ext cx="21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0" name="Equation" r:id="rId11" imgW="126835" imgH="139518" progId="Equation.DSMT4">
                    <p:embed/>
                  </p:oleObj>
                </mc:Choice>
                <mc:Fallback>
                  <p:oleObj name="Equation" r:id="rId11" imgW="126835" imgH="13951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6" y="2500"/>
                          <a:ext cx="21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1" name="Object 28"/>
            <p:cNvGraphicFramePr>
              <a:graphicFrameLocks noChangeAspect="1"/>
            </p:cNvGraphicFramePr>
            <p:nvPr/>
          </p:nvGraphicFramePr>
          <p:xfrm>
            <a:off x="4295" y="1558"/>
            <a:ext cx="225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1" name="Equation" r:id="rId13" imgW="139579" imgH="164957" progId="Equation.DSMT4">
                    <p:embed/>
                  </p:oleObj>
                </mc:Choice>
                <mc:Fallback>
                  <p:oleObj name="Equation" r:id="rId13" imgW="139579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5" y="1558"/>
                          <a:ext cx="225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2" name="Object 29"/>
            <p:cNvGraphicFramePr>
              <a:graphicFrameLocks noChangeAspect="1"/>
            </p:cNvGraphicFramePr>
            <p:nvPr/>
          </p:nvGraphicFramePr>
          <p:xfrm>
            <a:off x="5022" y="2238"/>
            <a:ext cx="21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12" name="Equation" r:id="rId15" imgW="126725" imgH="126725" progId="Equation.DSMT4">
                    <p:embed/>
                  </p:oleObj>
                </mc:Choice>
                <mc:Fallback>
                  <p:oleObj name="Equation" r:id="rId15" imgW="126725" imgH="126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2" y="2238"/>
                          <a:ext cx="21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783" name="Group 30"/>
            <p:cNvGrpSpPr>
              <a:grpSpLocks/>
            </p:cNvGrpSpPr>
            <p:nvPr/>
          </p:nvGrpSpPr>
          <p:grpSpPr bwMode="auto">
            <a:xfrm>
              <a:off x="3648" y="1984"/>
              <a:ext cx="1344" cy="432"/>
              <a:chOff x="2640" y="1776"/>
              <a:chExt cx="2112" cy="816"/>
            </a:xfrm>
          </p:grpSpPr>
          <p:sp>
            <p:nvSpPr>
              <p:cNvPr id="32784" name="Freeform 31"/>
              <p:cNvSpPr>
                <a:spLocks/>
              </p:cNvSpPr>
              <p:nvPr/>
            </p:nvSpPr>
            <p:spPr bwMode="auto">
              <a:xfrm>
                <a:off x="2640" y="1776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5" name="Freeform 32"/>
              <p:cNvSpPr>
                <a:spLocks/>
              </p:cNvSpPr>
              <p:nvPr/>
            </p:nvSpPr>
            <p:spPr bwMode="auto">
              <a:xfrm flipV="1">
                <a:off x="2640" y="2288"/>
                <a:ext cx="2112" cy="304"/>
              </a:xfrm>
              <a:custGeom>
                <a:avLst/>
                <a:gdLst>
                  <a:gd name="T0" fmla="*/ 0 w 2112"/>
                  <a:gd name="T1" fmla="*/ 96 h 304"/>
                  <a:gd name="T2" fmla="*/ 1056 w 2112"/>
                  <a:gd name="T3" fmla="*/ 288 h 304"/>
                  <a:gd name="T4" fmla="*/ 2112 w 2112"/>
                  <a:gd name="T5" fmla="*/ 0 h 30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" h="304">
                    <a:moveTo>
                      <a:pt x="0" y="96"/>
                    </a:moveTo>
                    <a:cubicBezTo>
                      <a:pt x="352" y="200"/>
                      <a:pt x="704" y="304"/>
                      <a:pt x="1056" y="288"/>
                    </a:cubicBezTo>
                    <a:cubicBezTo>
                      <a:pt x="1408" y="272"/>
                      <a:pt x="1904" y="56"/>
                      <a:pt x="2112" y="0"/>
                    </a:cubicBez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95649" name="Object 33"/>
          <p:cNvGraphicFramePr>
            <a:graphicFrameLocks noChangeAspect="1"/>
          </p:cNvGraphicFramePr>
          <p:nvPr/>
        </p:nvGraphicFramePr>
        <p:xfrm>
          <a:off x="5715000" y="4405313"/>
          <a:ext cx="3124200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3" name="Equation" r:id="rId17" imgW="1511300" imgH="965200" progId="Equation.DSMT4">
                  <p:embed/>
                </p:oleObj>
              </mc:Choice>
              <mc:Fallback>
                <p:oleObj name="Equation" r:id="rId17" imgW="15113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405313"/>
                        <a:ext cx="3124200" cy="199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61420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5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5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5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5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5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5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5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5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q</a:t>
            </a:r>
            <a:r>
              <a:rPr lang="zh-CN" altLang="en-US" sz="2400" smtClean="0">
                <a:ea typeface="宋体" panose="02010600030101010101" pitchFamily="2" charset="-122"/>
              </a:rPr>
              <a:t>参数变换规律</a:t>
            </a:r>
          </a:p>
        </p:txBody>
      </p:sp>
      <p:sp>
        <p:nvSpPr>
          <p:cNvPr id="33795" name="Text Box 6"/>
          <p:cNvSpPr txBox="1">
            <a:spLocks noChangeArrowheads="1"/>
          </p:cNvSpPr>
          <p:nvPr/>
        </p:nvSpPr>
        <p:spPr bwMode="auto">
          <a:xfrm>
            <a:off x="533400" y="1284288"/>
            <a:ext cx="3384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chemeClr val="tx2"/>
                </a:solidFill>
                <a:ea typeface="宋体" panose="02010600030101010101" pitchFamily="2" charset="-122"/>
              </a:rPr>
              <a:t>高斯光束通过薄透镜</a:t>
            </a:r>
            <a:endParaRPr lang="en-US" altLang="zh-CN" sz="2800" b="1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98696" name="Object 8"/>
          <p:cNvGraphicFramePr>
            <a:graphicFrameLocks noChangeAspect="1"/>
          </p:cNvGraphicFramePr>
          <p:nvPr/>
        </p:nvGraphicFramePr>
        <p:xfrm>
          <a:off x="381000" y="4092575"/>
          <a:ext cx="25146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Equation" r:id="rId3" imgW="825500" imgH="431800" progId="Equation.DSMT4">
                  <p:embed/>
                </p:oleObj>
              </mc:Choice>
              <mc:Fallback>
                <p:oleObj name="Equation" r:id="rId3" imgW="825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092575"/>
                        <a:ext cx="2514600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7" name="Object 9"/>
          <p:cNvGraphicFramePr>
            <a:graphicFrameLocks noChangeAspect="1"/>
          </p:cNvGraphicFramePr>
          <p:nvPr/>
        </p:nvGraphicFramePr>
        <p:xfrm>
          <a:off x="3008313" y="4038600"/>
          <a:ext cx="1665287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Equation" r:id="rId5" imgW="545863" imgH="431613" progId="Equation.DSMT4">
                  <p:embed/>
                </p:oleObj>
              </mc:Choice>
              <mc:Fallback>
                <p:oleObj name="Equation" r:id="rId5" imgW="545863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3" y="4038600"/>
                        <a:ext cx="1665287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10"/>
          <p:cNvGraphicFramePr>
            <a:graphicFrameLocks noChangeAspect="1"/>
          </p:cNvGraphicFramePr>
          <p:nvPr/>
        </p:nvGraphicFramePr>
        <p:xfrm>
          <a:off x="4794250" y="1528763"/>
          <a:ext cx="3816350" cy="281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Visio" r:id="rId7" imgW="2593696" imgH="1586598" progId="Visio.Drawing.11">
                  <p:embed/>
                </p:oleObj>
              </mc:Choice>
              <mc:Fallback>
                <p:oleObj name="Visio" r:id="rId7" imgW="2593696" imgH="158659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03" r="11681"/>
                      <a:stretch>
                        <a:fillRect/>
                      </a:stretch>
                    </p:blipFill>
                    <p:spPr bwMode="auto">
                      <a:xfrm>
                        <a:off x="4794250" y="1528763"/>
                        <a:ext cx="3816350" cy="281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8710" name="Group 22"/>
          <p:cNvGrpSpPr>
            <a:grpSpLocks/>
          </p:cNvGrpSpPr>
          <p:nvPr/>
        </p:nvGrpSpPr>
        <p:grpSpPr bwMode="auto">
          <a:xfrm>
            <a:off x="228600" y="1749425"/>
            <a:ext cx="4230688" cy="2139950"/>
            <a:chOff x="144" y="1246"/>
            <a:chExt cx="2665" cy="1348"/>
          </a:xfrm>
        </p:grpSpPr>
        <p:graphicFrame>
          <p:nvGraphicFramePr>
            <p:cNvPr id="33802" name="Object 3"/>
            <p:cNvGraphicFramePr>
              <a:graphicFrameLocks noChangeAspect="1"/>
            </p:cNvGraphicFramePr>
            <p:nvPr/>
          </p:nvGraphicFramePr>
          <p:xfrm>
            <a:off x="144" y="1477"/>
            <a:ext cx="1384" cy="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1" name="Equation" r:id="rId9" imgW="685800" imgH="457200" progId="Equation.DSMT4">
                    <p:embed/>
                  </p:oleObj>
                </mc:Choice>
                <mc:Fallback>
                  <p:oleObj name="Equation" r:id="rId9" imgW="685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477"/>
                          <a:ext cx="1384" cy="9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3" name="Object 17"/>
            <p:cNvGraphicFramePr>
              <a:graphicFrameLocks noChangeAspect="1"/>
            </p:cNvGraphicFramePr>
            <p:nvPr/>
          </p:nvGraphicFramePr>
          <p:xfrm>
            <a:off x="1612" y="1246"/>
            <a:ext cx="1197" cy="1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2" name="Equation" r:id="rId11" imgW="609600" imgH="685800" progId="Equation.DSMT4">
                    <p:embed/>
                  </p:oleObj>
                </mc:Choice>
                <mc:Fallback>
                  <p:oleObj name="Equation" r:id="rId11" imgW="609600" imgH="685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2" y="1246"/>
                          <a:ext cx="1197" cy="1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98711" name="Object 23"/>
          <p:cNvGraphicFramePr>
            <a:graphicFrameLocks noChangeAspect="1"/>
          </p:cNvGraphicFramePr>
          <p:nvPr/>
        </p:nvGraphicFramePr>
        <p:xfrm>
          <a:off x="5334000" y="4633913"/>
          <a:ext cx="3124200" cy="199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name="Equation" r:id="rId13" imgW="1511300" imgH="965200" progId="Equation.DSMT4">
                  <p:embed/>
                </p:oleObj>
              </mc:Choice>
              <mc:Fallback>
                <p:oleObj name="Equation" r:id="rId13" imgW="15113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633913"/>
                        <a:ext cx="3124200" cy="199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712" name="Object 24"/>
          <p:cNvGraphicFramePr>
            <a:graphicFrameLocks noChangeAspect="1"/>
          </p:cNvGraphicFramePr>
          <p:nvPr/>
        </p:nvGraphicFramePr>
        <p:xfrm>
          <a:off x="1219200" y="5448300"/>
          <a:ext cx="22098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4" name="Equation" r:id="rId15" imgW="774364" imgH="431613" progId="Equation.DSMT4">
                  <p:embed/>
                </p:oleObj>
              </mc:Choice>
              <mc:Fallback>
                <p:oleObj name="Equation" r:id="rId15" imgW="774364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448300"/>
                        <a:ext cx="2209800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29622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8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8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8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8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8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8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8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8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8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8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q</a:t>
            </a:r>
            <a:r>
              <a:rPr lang="zh-CN" altLang="en-US" sz="2400" smtClean="0">
                <a:ea typeface="宋体" panose="02010600030101010101" pitchFamily="2" charset="-122"/>
              </a:rPr>
              <a:t>参数变换规律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152400" y="990600"/>
            <a:ext cx="5162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accent1"/>
                </a:solidFill>
                <a:ea typeface="楷体_GB2312" pitchFamily="49" charset="-122"/>
              </a:rPr>
              <a:t>经过两个光学元件的高斯光束：</a:t>
            </a:r>
          </a:p>
        </p:txBody>
      </p:sp>
      <p:grpSp>
        <p:nvGrpSpPr>
          <p:cNvPr id="500751" name="Group 15"/>
          <p:cNvGrpSpPr>
            <a:grpSpLocks/>
          </p:cNvGrpSpPr>
          <p:nvPr/>
        </p:nvGrpSpPr>
        <p:grpSpPr bwMode="auto">
          <a:xfrm>
            <a:off x="368300" y="1490663"/>
            <a:ext cx="7785100" cy="1023937"/>
            <a:chOff x="80" y="939"/>
            <a:chExt cx="4904" cy="645"/>
          </a:xfrm>
        </p:grpSpPr>
        <p:sp>
          <p:nvSpPr>
            <p:cNvPr id="34829" name="Text Box 6"/>
            <p:cNvSpPr txBox="1">
              <a:spLocks noChangeArrowheads="1"/>
            </p:cNvSpPr>
            <p:nvPr/>
          </p:nvSpPr>
          <p:spPr bwMode="auto">
            <a:xfrm>
              <a:off x="80" y="1104"/>
              <a:ext cx="30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400" b="1">
                  <a:ea typeface="宋体" panose="02010600030101010101" pitchFamily="2" charset="-122"/>
                </a:rPr>
                <a:t>两个光学元件的</a:t>
              </a:r>
              <a:r>
                <a:rPr lang="en-US" altLang="zh-CN" sz="2400" b="1">
                  <a:ea typeface="宋体" panose="02010600030101010101" pitchFamily="2" charset="-122"/>
                </a:rPr>
                <a:t>ABCD</a:t>
              </a:r>
              <a:r>
                <a:rPr lang="zh-CN" altLang="en-US" sz="2400" b="1">
                  <a:ea typeface="宋体" panose="02010600030101010101" pitchFamily="2" charset="-122"/>
                </a:rPr>
                <a:t>矩阵分别为</a:t>
              </a:r>
              <a:r>
                <a:rPr lang="en-US" altLang="zh-CN" sz="2400" b="1">
                  <a:ea typeface="宋体" panose="02010600030101010101" pitchFamily="2" charset="-122"/>
                </a:rPr>
                <a:t>:</a:t>
              </a:r>
            </a:p>
          </p:txBody>
        </p:sp>
        <p:graphicFrame>
          <p:nvGraphicFramePr>
            <p:cNvPr id="34830" name="Object 7"/>
            <p:cNvGraphicFramePr>
              <a:graphicFrameLocks noChangeAspect="1"/>
            </p:cNvGraphicFramePr>
            <p:nvPr/>
          </p:nvGraphicFramePr>
          <p:xfrm>
            <a:off x="3120" y="939"/>
            <a:ext cx="1864" cy="6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46" name="Equation" r:id="rId3" imgW="1320800" imgH="457200" progId="Equation.DSMT4">
                    <p:embed/>
                  </p:oleObj>
                </mc:Choice>
                <mc:Fallback>
                  <p:oleObj name="Equation" r:id="rId3" imgW="13208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939"/>
                          <a:ext cx="1864" cy="6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0744" name="Rectangle 8"/>
          <p:cNvSpPr>
            <a:spLocks noChangeArrowheads="1"/>
          </p:cNvSpPr>
          <p:nvPr/>
        </p:nvSpPr>
        <p:spPr bwMode="auto">
          <a:xfrm>
            <a:off x="406400" y="2667000"/>
            <a:ext cx="3860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zh-CN" altLang="en-US" sz="2400" b="1">
                <a:ea typeface="宋体" panose="02010600030101010101" pitchFamily="2" charset="-122"/>
              </a:rPr>
              <a:t>入射高斯光束参数为</a:t>
            </a:r>
            <a:r>
              <a:rPr lang="en-US" altLang="zh-CN" sz="2400" b="1">
                <a:ea typeface="宋体" panose="02010600030101010101" pitchFamily="2" charset="-122"/>
              </a:rPr>
              <a:t>q</a:t>
            </a:r>
            <a:r>
              <a:rPr lang="en-US" altLang="zh-CN" sz="2400" b="1" baseline="-25000">
                <a:ea typeface="宋体" panose="02010600030101010101" pitchFamily="2" charset="-122"/>
              </a:rPr>
              <a:t>1</a:t>
            </a:r>
            <a:r>
              <a:rPr lang="zh-CN" altLang="en-US" sz="2400" b="1">
                <a:ea typeface="宋体" panose="02010600030101010101" pitchFamily="2" charset="-122"/>
              </a:rPr>
              <a:t>，</a:t>
            </a:r>
          </a:p>
          <a:p>
            <a:pPr algn="l" eaLnBrk="1" hangingPunct="1"/>
            <a:r>
              <a:rPr lang="zh-CN" altLang="en-US" sz="2400" b="1">
                <a:ea typeface="宋体" panose="02010600030101010101" pitchFamily="2" charset="-122"/>
              </a:rPr>
              <a:t>经过第一个光学元件后有：</a:t>
            </a:r>
          </a:p>
        </p:txBody>
      </p:sp>
      <p:graphicFrame>
        <p:nvGraphicFramePr>
          <p:cNvPr id="500745" name="Object 9"/>
          <p:cNvGraphicFramePr>
            <a:graphicFrameLocks noChangeAspect="1"/>
          </p:cNvGraphicFramePr>
          <p:nvPr/>
        </p:nvGraphicFramePr>
        <p:xfrm>
          <a:off x="4419600" y="2590800"/>
          <a:ext cx="2514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Equation" r:id="rId5" imgW="901309" imgH="418918" progId="Equation.DSMT4">
                  <p:embed/>
                </p:oleObj>
              </mc:Choice>
              <mc:Fallback>
                <p:oleObj name="Equation" r:id="rId5" imgW="901309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590800"/>
                        <a:ext cx="251460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0746" name="Rectangle 10"/>
          <p:cNvSpPr>
            <a:spLocks noChangeArrowheads="1"/>
          </p:cNvSpPr>
          <p:nvPr/>
        </p:nvSpPr>
        <p:spPr bwMode="auto">
          <a:xfrm>
            <a:off x="407988" y="4114800"/>
            <a:ext cx="3554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 b="1">
                <a:ea typeface="宋体" panose="02010600030101010101" pitchFamily="2" charset="-122"/>
              </a:rPr>
              <a:t>经过第二个光学元件后：</a:t>
            </a:r>
          </a:p>
        </p:txBody>
      </p:sp>
      <p:graphicFrame>
        <p:nvGraphicFramePr>
          <p:cNvPr id="500747" name="Object 11"/>
          <p:cNvGraphicFramePr>
            <a:graphicFrameLocks noChangeAspect="1"/>
          </p:cNvGraphicFramePr>
          <p:nvPr/>
        </p:nvGraphicFramePr>
        <p:xfrm>
          <a:off x="3859213" y="3810000"/>
          <a:ext cx="4827587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8" name="Equation" r:id="rId7" imgW="1714500" imgH="419100" progId="Equation.DSMT4">
                  <p:embed/>
                </p:oleObj>
              </mc:Choice>
              <mc:Fallback>
                <p:oleObj name="Equation" r:id="rId7" imgW="17145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213" y="3810000"/>
                        <a:ext cx="4827587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0752" name="Group 16"/>
          <p:cNvGrpSpPr>
            <a:grpSpLocks/>
          </p:cNvGrpSpPr>
          <p:nvPr/>
        </p:nvGrpSpPr>
        <p:grpSpPr bwMode="auto">
          <a:xfrm>
            <a:off x="420688" y="5105400"/>
            <a:ext cx="6392862" cy="1125538"/>
            <a:chOff x="265" y="3216"/>
            <a:chExt cx="4027" cy="709"/>
          </a:xfrm>
        </p:grpSpPr>
        <p:graphicFrame>
          <p:nvGraphicFramePr>
            <p:cNvPr id="34827" name="Object 12"/>
            <p:cNvGraphicFramePr>
              <a:graphicFrameLocks noChangeAspect="1"/>
            </p:cNvGraphicFramePr>
            <p:nvPr/>
          </p:nvGraphicFramePr>
          <p:xfrm>
            <a:off x="1104" y="3216"/>
            <a:ext cx="3188" cy="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49" name="Equation" r:id="rId9" imgW="2057400" imgH="457200" progId="Equation.DSMT4">
                    <p:embed/>
                  </p:oleObj>
                </mc:Choice>
                <mc:Fallback>
                  <p:oleObj name="Equation" r:id="rId9" imgW="20574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3216"/>
                          <a:ext cx="3188" cy="7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8" name="Rectangle 13"/>
            <p:cNvSpPr>
              <a:spLocks noChangeArrowheads="1"/>
            </p:cNvSpPr>
            <p:nvPr/>
          </p:nvSpPr>
          <p:spPr bwMode="auto">
            <a:xfrm>
              <a:off x="265" y="3216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400" b="1">
                  <a:ea typeface="宋体" panose="02010600030101010101" pitchFamily="2" charset="-122"/>
                </a:rPr>
                <a:t>其中：</a:t>
              </a:r>
            </a:p>
          </p:txBody>
        </p:sp>
      </p:grpSp>
      <p:sp>
        <p:nvSpPr>
          <p:cNvPr id="500750" name="Rectangle 14"/>
          <p:cNvSpPr>
            <a:spLocks noChangeArrowheads="1"/>
          </p:cNvSpPr>
          <p:nvPr/>
        </p:nvSpPr>
        <p:spPr bwMode="auto">
          <a:xfrm>
            <a:off x="2462213" y="6248400"/>
            <a:ext cx="4167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3300"/>
                </a:solidFill>
                <a:ea typeface="宋体" panose="02010600030101010101" pitchFamily="2" charset="-122"/>
              </a:rPr>
              <a:t>可推广至任意多个光学元件。</a:t>
            </a:r>
          </a:p>
        </p:txBody>
      </p:sp>
    </p:spTree>
    <p:extLst>
      <p:ext uri="{BB962C8B-B14F-4D97-AF65-F5344CB8AC3E}">
        <p14:creationId xmlns:p14="http://schemas.microsoft.com/office/powerpoint/2010/main" val="421223051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0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0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0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0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0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0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0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0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0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4" grpId="0"/>
      <p:bldP spid="500746" grpId="0"/>
      <p:bldP spid="50075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229600" cy="5248275"/>
          </a:xfrm>
        </p:spPr>
        <p:txBody>
          <a:bodyPr/>
          <a:lstStyle/>
          <a:p>
            <a:pPr lvl="1" eaLnBrk="1" hangingPunct="1">
              <a:lnSpc>
                <a:spcPct val="145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已知入射高斯光束束腰半径为</a:t>
            </a:r>
            <a:r>
              <a:rPr lang="el-GR" altLang="zh-CN" sz="3200" smtClean="0">
                <a:latin typeface="黑体" panose="02010609060101010101" pitchFamily="49" charset="-122"/>
              </a:rPr>
              <a:t>ω</a:t>
            </a:r>
            <a:r>
              <a:rPr lang="el-GR" altLang="zh-CN" sz="3200" baseline="-25000" smtClean="0">
                <a:latin typeface="黑体" panose="02010609060101010101" pitchFamily="49" charset="-122"/>
              </a:rPr>
              <a:t>0</a:t>
            </a:r>
            <a:r>
              <a:rPr lang="zh-CN" altLang="el-GR" sz="320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l-GR" smtClean="0">
                <a:ea typeface="宋体" panose="02010600030101010101" pitchFamily="2" charset="-122"/>
              </a:rPr>
              <a:t>束腰位置与透镜的距离为</a:t>
            </a:r>
            <a:r>
              <a:rPr lang="el-GR" altLang="zh-CN" smtClean="0"/>
              <a:t>l</a:t>
            </a:r>
            <a:r>
              <a:rPr lang="zh-CN" altLang="el-GR" smtClean="0">
                <a:ea typeface="宋体" panose="02010600030101010101" pitchFamily="2" charset="-122"/>
              </a:rPr>
              <a:t>，透镜的焦距为</a:t>
            </a:r>
            <a:r>
              <a:rPr lang="el-GR" altLang="zh-CN" smtClean="0"/>
              <a:t>F</a:t>
            </a:r>
            <a:r>
              <a:rPr lang="zh-CN" altLang="el-GR" smtClean="0">
                <a:ea typeface="宋体" panose="02010600030101010101" pitchFamily="2" charset="-122"/>
              </a:rPr>
              <a:t>，各参数相互关系如下图，则有：</a:t>
            </a:r>
            <a:endParaRPr lang="zh-CN" altLang="en-US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45000"/>
              </a:lnSpc>
            </a:pPr>
            <a:r>
              <a:rPr lang="el-GR" altLang="zh-CN" smtClean="0"/>
              <a:t>z=0</a:t>
            </a:r>
            <a:r>
              <a:rPr lang="zh-CN" altLang="el-GR" smtClean="0">
                <a:ea typeface="宋体" panose="02010600030101010101" pitchFamily="2" charset="-122"/>
              </a:rPr>
              <a:t>处，</a:t>
            </a:r>
            <a:endParaRPr lang="zh-CN" altLang="en-US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45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在</a:t>
            </a:r>
            <a:r>
              <a:rPr lang="en-US" altLang="zh-CN" smtClean="0">
                <a:ea typeface="宋体" panose="02010600030101010101" pitchFamily="2" charset="-122"/>
              </a:rPr>
              <a:t>A</a:t>
            </a:r>
            <a:r>
              <a:rPr lang="zh-CN" altLang="en-US" smtClean="0">
                <a:ea typeface="宋体" panose="02010600030101010101" pitchFamily="2" charset="-122"/>
              </a:rPr>
              <a:t>面处：</a:t>
            </a:r>
          </a:p>
          <a:p>
            <a:pPr lvl="1" eaLnBrk="1" hangingPunct="1">
              <a:lnSpc>
                <a:spcPct val="145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在</a:t>
            </a:r>
            <a:r>
              <a:rPr lang="en-US" altLang="zh-CN" smtClean="0">
                <a:ea typeface="宋体" panose="02010600030101010101" pitchFamily="2" charset="-122"/>
              </a:rPr>
              <a:t>B</a:t>
            </a:r>
            <a:r>
              <a:rPr lang="zh-CN" altLang="en-US" smtClean="0">
                <a:ea typeface="宋体" panose="02010600030101010101" pitchFamily="2" charset="-122"/>
              </a:rPr>
              <a:t>面处：</a:t>
            </a:r>
          </a:p>
          <a:p>
            <a:pPr lvl="1" eaLnBrk="1" hangingPunct="1">
              <a:lnSpc>
                <a:spcPct val="145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在</a:t>
            </a:r>
            <a:r>
              <a:rPr lang="en-US" altLang="zh-CN" smtClean="0">
                <a:ea typeface="宋体" panose="02010600030101010101" pitchFamily="2" charset="-122"/>
              </a:rPr>
              <a:t>C</a:t>
            </a:r>
            <a:r>
              <a:rPr lang="zh-CN" altLang="en-US" smtClean="0">
                <a:ea typeface="宋体" panose="02010600030101010101" pitchFamily="2" charset="-122"/>
              </a:rPr>
              <a:t>面处：</a:t>
            </a:r>
          </a:p>
        </p:txBody>
      </p:sp>
      <p:graphicFrame>
        <p:nvGraphicFramePr>
          <p:cNvPr id="481284" name="Object 4"/>
          <p:cNvGraphicFramePr>
            <a:graphicFrameLocks noChangeAspect="1"/>
          </p:cNvGraphicFramePr>
          <p:nvPr/>
        </p:nvGraphicFramePr>
        <p:xfrm>
          <a:off x="2133600" y="3352800"/>
          <a:ext cx="30749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2" name="Equation" r:id="rId3" imgW="1244060" imgH="215806" progId="Equation.DSMT4">
                  <p:embed/>
                </p:oleObj>
              </mc:Choice>
              <mc:Fallback>
                <p:oleObj name="Equation" r:id="rId3" imgW="1244060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352800"/>
                        <a:ext cx="30749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85" name="Object 5"/>
          <p:cNvGraphicFramePr>
            <a:graphicFrameLocks noChangeAspect="1"/>
          </p:cNvGraphicFramePr>
          <p:nvPr/>
        </p:nvGraphicFramePr>
        <p:xfrm>
          <a:off x="2590800" y="4106863"/>
          <a:ext cx="2033588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Equation" r:id="rId5" imgW="799753" imgH="215806" progId="Equation.DSMT4">
                  <p:embed/>
                </p:oleObj>
              </mc:Choice>
              <mc:Fallback>
                <p:oleObj name="Equation" r:id="rId5" imgW="799753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106863"/>
                        <a:ext cx="2033588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86" name="Object 6"/>
          <p:cNvGraphicFramePr>
            <a:graphicFrameLocks noChangeAspect="1"/>
          </p:cNvGraphicFramePr>
          <p:nvPr/>
        </p:nvGraphicFramePr>
        <p:xfrm>
          <a:off x="2667000" y="4695825"/>
          <a:ext cx="22860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Equation" r:id="rId7" imgW="1104900" imgH="419100" progId="Equation.DSMT4">
                  <p:embed/>
                </p:oleObj>
              </mc:Choice>
              <mc:Fallback>
                <p:oleObj name="Equation" r:id="rId7" imgW="11049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695825"/>
                        <a:ext cx="228600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87" name="Object 7"/>
          <p:cNvGraphicFramePr>
            <a:graphicFrameLocks noChangeAspect="1"/>
          </p:cNvGraphicFramePr>
          <p:nvPr/>
        </p:nvGraphicFramePr>
        <p:xfrm>
          <a:off x="2697163" y="5638800"/>
          <a:ext cx="23780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5" name="Equation" r:id="rId9" imgW="1002865" imgH="203112" progId="Equation.DSMT4">
                  <p:embed/>
                </p:oleObj>
              </mc:Choice>
              <mc:Fallback>
                <p:oleObj name="Equation" r:id="rId9" imgW="1002865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3" y="5638800"/>
                        <a:ext cx="23780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7" name="Object 8"/>
          <p:cNvGraphicFramePr>
            <a:graphicFrameLocks noChangeAspect="1"/>
          </p:cNvGraphicFramePr>
          <p:nvPr/>
        </p:nvGraphicFramePr>
        <p:xfrm>
          <a:off x="5224463" y="2813050"/>
          <a:ext cx="3614737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Visio" r:id="rId11" imgW="2602954" imgH="1570482" progId="Visio.Drawing.11">
                  <p:embed/>
                </p:oleObj>
              </mc:Choice>
              <mc:Fallback>
                <p:oleObj name="Visio" r:id="rId11" imgW="2602954" imgH="15704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2813050"/>
                        <a:ext cx="3614737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Rectangle 1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q</a:t>
            </a:r>
            <a:r>
              <a:rPr lang="zh-CN" altLang="en-US" sz="2400" smtClean="0">
                <a:ea typeface="宋体" panose="02010600030101010101" pitchFamily="2" charset="-122"/>
              </a:rPr>
              <a:t>参数变换规律</a:t>
            </a:r>
          </a:p>
        </p:txBody>
      </p:sp>
    </p:spTree>
    <p:extLst>
      <p:ext uri="{BB962C8B-B14F-4D97-AF65-F5344CB8AC3E}">
        <p14:creationId xmlns:p14="http://schemas.microsoft.com/office/powerpoint/2010/main" val="364136564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1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8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5"/>
          <p:cNvGraphicFramePr>
            <a:graphicFrameLocks noChangeAspect="1"/>
          </p:cNvGraphicFramePr>
          <p:nvPr/>
        </p:nvGraphicFramePr>
        <p:xfrm>
          <a:off x="3375025" y="1066800"/>
          <a:ext cx="5483225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6" name="Equation" r:id="rId3" imgW="3086100" imgH="838200" progId="Equation.DSMT4">
                  <p:embed/>
                </p:oleObj>
              </mc:Choice>
              <mc:Fallback>
                <p:oleObj name="Equation" r:id="rId3" imgW="3086100" imgH="83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5" y="1066800"/>
                        <a:ext cx="5483225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11" name="Object 7"/>
          <p:cNvGraphicFramePr>
            <a:graphicFrameLocks noChangeAspect="1"/>
          </p:cNvGraphicFramePr>
          <p:nvPr/>
        </p:nvGraphicFramePr>
        <p:xfrm>
          <a:off x="250825" y="2438400"/>
          <a:ext cx="4016375" cy="200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7" name="Equation" r:id="rId5" imgW="1981200" imgH="990600" progId="Equation.DSMT4">
                  <p:embed/>
                </p:oleObj>
              </mc:Choice>
              <mc:Fallback>
                <p:oleObj name="Equation" r:id="rId5" imgW="1981200" imgH="990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438400"/>
                        <a:ext cx="4016375" cy="200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12"/>
          <p:cNvGraphicFramePr>
            <a:graphicFrameLocks noChangeAspect="1"/>
          </p:cNvGraphicFramePr>
          <p:nvPr/>
        </p:nvGraphicFramePr>
        <p:xfrm>
          <a:off x="4953000" y="2667000"/>
          <a:ext cx="3919538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Visio" r:id="rId7" imgW="2602954" imgH="1570482" progId="Visio.Drawing.11">
                  <p:embed/>
                </p:oleObj>
              </mc:Choice>
              <mc:Fallback>
                <p:oleObj name="Visio" r:id="rId7" imgW="2602954" imgH="15704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667000"/>
                        <a:ext cx="3919538" cy="240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18" name="Object 14"/>
          <p:cNvGraphicFramePr>
            <a:graphicFrameLocks noChangeAspect="1"/>
          </p:cNvGraphicFramePr>
          <p:nvPr/>
        </p:nvGraphicFramePr>
        <p:xfrm>
          <a:off x="228600" y="1371600"/>
          <a:ext cx="2255838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Equation" r:id="rId9" imgW="1054100" imgH="431800" progId="Equation.DSMT4">
                  <p:embed/>
                </p:oleObj>
              </mc:Choice>
              <mc:Fallback>
                <p:oleObj name="Equation" r:id="rId9" imgW="1054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2255838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2321" name="Group 17"/>
          <p:cNvGrpSpPr>
            <a:grpSpLocks/>
          </p:cNvGrpSpPr>
          <p:nvPr/>
        </p:nvGrpSpPr>
        <p:grpSpPr bwMode="auto">
          <a:xfrm>
            <a:off x="152400" y="4419600"/>
            <a:ext cx="6235700" cy="2278063"/>
            <a:chOff x="96" y="2784"/>
            <a:chExt cx="3928" cy="1435"/>
          </a:xfrm>
        </p:grpSpPr>
        <p:graphicFrame>
          <p:nvGraphicFramePr>
            <p:cNvPr id="36872" name="Object 8"/>
            <p:cNvGraphicFramePr>
              <a:graphicFrameLocks noChangeAspect="1"/>
            </p:cNvGraphicFramePr>
            <p:nvPr/>
          </p:nvGraphicFramePr>
          <p:xfrm>
            <a:off x="152" y="3024"/>
            <a:ext cx="3872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00" name="Equation" r:id="rId11" imgW="3048000" imgH="939800" progId="Equation.DSMT4">
                    <p:embed/>
                  </p:oleObj>
                </mc:Choice>
                <mc:Fallback>
                  <p:oleObj name="Equation" r:id="rId11" imgW="3048000" imgH="939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" y="3024"/>
                          <a:ext cx="3872" cy="1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3" name="AutoShape 16"/>
            <p:cNvSpPr>
              <a:spLocks noChangeArrowheads="1"/>
            </p:cNvSpPr>
            <p:nvPr/>
          </p:nvSpPr>
          <p:spPr bwMode="auto">
            <a:xfrm>
              <a:off x="96" y="2784"/>
              <a:ext cx="624" cy="192"/>
            </a:xfrm>
            <a:prstGeom prst="rightArrow">
              <a:avLst>
                <a:gd name="adj1" fmla="val 50000"/>
                <a:gd name="adj2" fmla="val 81250"/>
              </a:avLst>
            </a:prstGeom>
            <a:solidFill>
              <a:srgbClr val="00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36871" name="Rectangle 1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q</a:t>
            </a:r>
            <a:r>
              <a:rPr lang="zh-CN" altLang="en-US" sz="2400" smtClean="0">
                <a:ea typeface="宋体" panose="02010600030101010101" pitchFamily="2" charset="-122"/>
              </a:rPr>
              <a:t>参数变换规律</a:t>
            </a:r>
          </a:p>
        </p:txBody>
      </p:sp>
    </p:spTree>
    <p:extLst>
      <p:ext uri="{BB962C8B-B14F-4D97-AF65-F5344CB8AC3E}">
        <p14:creationId xmlns:p14="http://schemas.microsoft.com/office/powerpoint/2010/main" val="41593892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2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2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2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2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光子的基本性质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光子的相干性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激光的模式与性质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激光束的传输与透镜变换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b="1" u="sng" smtClean="0">
                <a:solidFill>
                  <a:srgbClr val="FF3300"/>
                </a:solidFill>
                <a:ea typeface="宋体" panose="02010600030101010101" pitchFamily="2" charset="-122"/>
              </a:rPr>
              <a:t>激光器</a:t>
            </a:r>
            <a:endParaRPr lang="en-US" altLang="zh-CN" sz="3200" b="1" u="sng" smtClean="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grpSp>
        <p:nvGrpSpPr>
          <p:cNvPr id="37892" name="Group 4"/>
          <p:cNvGrpSpPr>
            <a:grpSpLocks/>
          </p:cNvGrpSpPr>
          <p:nvPr/>
        </p:nvGrpSpPr>
        <p:grpSpPr bwMode="auto">
          <a:xfrm>
            <a:off x="5486400" y="4114800"/>
            <a:ext cx="3143250" cy="2500313"/>
            <a:chOff x="3456" y="2592"/>
            <a:chExt cx="1980" cy="1575"/>
          </a:xfrm>
        </p:grpSpPr>
        <p:sp>
          <p:nvSpPr>
            <p:cNvPr id="37893" name="AutoShape 5"/>
            <p:cNvSpPr>
              <a:spLocks/>
            </p:cNvSpPr>
            <p:nvPr/>
          </p:nvSpPr>
          <p:spPr bwMode="auto">
            <a:xfrm>
              <a:off x="3456" y="2736"/>
              <a:ext cx="96" cy="1296"/>
            </a:xfrm>
            <a:prstGeom prst="leftBrace">
              <a:avLst>
                <a:gd name="adj1" fmla="val 112500"/>
                <a:gd name="adj2" fmla="val 50000"/>
              </a:avLst>
            </a:prstGeom>
            <a:noFill/>
            <a:ln w="254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7894" name="Text Box 6"/>
            <p:cNvSpPr txBox="1">
              <a:spLocks noChangeArrowheads="1"/>
            </p:cNvSpPr>
            <p:nvPr/>
          </p:nvSpPr>
          <p:spPr bwMode="auto">
            <a:xfrm>
              <a:off x="3573" y="2592"/>
              <a:ext cx="113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ABCD</a:t>
              </a:r>
              <a:r>
                <a:rPr lang="zh-CN" altLang="en-US" sz="2800" b="1">
                  <a:solidFill>
                    <a:schemeClr val="tx2"/>
                  </a:solidFill>
                  <a:latin typeface="楷体_GB2312" pitchFamily="49" charset="-122"/>
                  <a:ea typeface="楷体_GB2312" pitchFamily="49" charset="-122"/>
                </a:rPr>
                <a:t>矩阵 </a:t>
              </a:r>
            </a:p>
          </p:txBody>
        </p:sp>
        <p:sp>
          <p:nvSpPr>
            <p:cNvPr id="37895" name="Text Box 7"/>
            <p:cNvSpPr txBox="1">
              <a:spLocks noChangeArrowheads="1"/>
            </p:cNvSpPr>
            <p:nvPr/>
          </p:nvSpPr>
          <p:spPr bwMode="auto">
            <a:xfrm>
              <a:off x="3520" y="3173"/>
              <a:ext cx="191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楷体_GB2312" pitchFamily="49" charset="-122"/>
                </a:rPr>
                <a:t>高斯光束基本性质</a:t>
              </a:r>
            </a:p>
            <a:p>
              <a:pPr eaLnBrk="1" hangingPunct="1"/>
              <a:r>
                <a:rPr lang="zh-CN" altLang="en-US" sz="2800" b="1">
                  <a:solidFill>
                    <a:schemeClr val="tx2"/>
                  </a:solidFill>
                  <a:ea typeface="楷体_GB2312" pitchFamily="49" charset="-122"/>
                </a:rPr>
                <a:t>和特征参数</a:t>
              </a:r>
            </a:p>
          </p:txBody>
        </p:sp>
        <p:sp>
          <p:nvSpPr>
            <p:cNvPr id="37896" name="Text Box 8"/>
            <p:cNvSpPr txBox="1">
              <a:spLocks noChangeArrowheads="1"/>
            </p:cNvSpPr>
            <p:nvPr/>
          </p:nvSpPr>
          <p:spPr bwMode="auto">
            <a:xfrm>
              <a:off x="3581" y="3840"/>
              <a:ext cx="16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chemeClr val="tx2"/>
                  </a:solidFill>
                  <a:ea typeface="楷体_GB2312" pitchFamily="49" charset="-122"/>
                </a:rPr>
                <a:t>q</a:t>
              </a:r>
              <a:r>
                <a:rPr lang="zh-CN" altLang="en-US" sz="2800" b="1">
                  <a:solidFill>
                    <a:schemeClr val="tx2"/>
                  </a:solidFill>
                  <a:ea typeface="楷体_GB2312" pitchFamily="49" charset="-122"/>
                </a:rPr>
                <a:t>参数变换规律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1182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557338"/>
            <a:ext cx="8458200" cy="4800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mtClean="0">
                <a:solidFill>
                  <a:srgbClr val="FF3300"/>
                </a:solidFill>
                <a:ea typeface="宋体" panose="02010600030101010101" pitchFamily="2" charset="-122"/>
              </a:rPr>
              <a:t>工作物质形态</a:t>
            </a:r>
            <a:r>
              <a:rPr lang="en-US" altLang="zh-CN" smtClean="0">
                <a:ea typeface="宋体" panose="02010600030101010101" pitchFamily="2" charset="-122"/>
              </a:rPr>
              <a:t>---</a:t>
            </a:r>
            <a:r>
              <a:rPr lang="zh-CN" altLang="en-US" smtClean="0">
                <a:ea typeface="宋体" panose="02010600030101010101" pitchFamily="2" charset="-122"/>
              </a:rPr>
              <a:t>可以分为气体、固体、半导体、液体等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mtClean="0">
                <a:solidFill>
                  <a:srgbClr val="FF3300"/>
                </a:solidFill>
                <a:ea typeface="宋体" panose="02010600030101010101" pitchFamily="2" charset="-122"/>
              </a:rPr>
              <a:t>工作方式</a:t>
            </a:r>
            <a:r>
              <a:rPr lang="en-US" altLang="zh-CN" smtClean="0">
                <a:ea typeface="宋体" panose="02010600030101010101" pitchFamily="2" charset="-122"/>
              </a:rPr>
              <a:t>---</a:t>
            </a:r>
            <a:r>
              <a:rPr lang="zh-CN" altLang="en-US" smtClean="0">
                <a:ea typeface="宋体" panose="02010600030101010101" pitchFamily="2" charset="-122"/>
              </a:rPr>
              <a:t>连续工作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(CW or continuous wave lasers)</a:t>
            </a:r>
            <a:r>
              <a:rPr lang="zh-CN" altLang="en-US" smtClean="0">
                <a:ea typeface="宋体" panose="02010600030101010101" pitchFamily="2" charset="-122"/>
              </a:rPr>
              <a:t>和脉冲工作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(Pulsed lasers)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mtClean="0">
                <a:solidFill>
                  <a:srgbClr val="FF3300"/>
                </a:solidFill>
                <a:ea typeface="宋体" panose="02010600030101010101" pitchFamily="2" charset="-122"/>
              </a:rPr>
              <a:t>激光技术</a:t>
            </a:r>
            <a:r>
              <a:rPr lang="en-US" altLang="zh-CN" smtClean="0">
                <a:ea typeface="宋体" panose="02010600030101010101" pitchFamily="2" charset="-122"/>
              </a:rPr>
              <a:t>---</a:t>
            </a:r>
            <a:r>
              <a:rPr lang="zh-CN" altLang="en-US" smtClean="0">
                <a:ea typeface="宋体" panose="02010600030101010101" pitchFamily="2" charset="-122"/>
              </a:rPr>
              <a:t>调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mtClean="0">
                <a:ea typeface="宋体" panose="02010600030101010101" pitchFamily="2" charset="-122"/>
              </a:rPr>
              <a:t>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(Q-switched lasers)</a:t>
            </a:r>
            <a:r>
              <a:rPr lang="zh-CN" altLang="en-US" smtClean="0">
                <a:ea typeface="宋体" panose="02010600030101010101" pitchFamily="2" charset="-122"/>
              </a:rPr>
              <a:t>、锁模激光器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(Mode locked lasers)</a:t>
            </a:r>
            <a:r>
              <a:rPr lang="zh-CN" altLang="en-US" smtClean="0">
                <a:ea typeface="宋体" panose="02010600030101010101" pitchFamily="2" charset="-122"/>
              </a:rPr>
              <a:t>、倍频激光器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(Frequency doubling lasers)</a:t>
            </a:r>
            <a:r>
              <a:rPr lang="zh-CN" altLang="en-US" smtClean="0">
                <a:ea typeface="宋体" panose="02010600030101010101" pitchFamily="2" charset="-122"/>
              </a:rPr>
              <a:t>、可调谐激光器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(Tunable lasers)</a:t>
            </a:r>
            <a:r>
              <a:rPr lang="zh-CN" altLang="en-US" smtClean="0">
                <a:ea typeface="宋体" panose="02010600030101010101" pitchFamily="2" charset="-122"/>
              </a:rPr>
              <a:t>、单模和多模激光器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(Single-mode and Multi-mode lasers)</a:t>
            </a:r>
            <a:r>
              <a:rPr lang="zh-CN" altLang="en-US" smtClean="0">
                <a:ea typeface="宋体" panose="02010600030101010101" pitchFamily="2" charset="-122"/>
              </a:rPr>
              <a:t>等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激光器</a:t>
            </a:r>
          </a:p>
        </p:txBody>
      </p:sp>
    </p:spTree>
    <p:extLst>
      <p:ext uri="{BB962C8B-B14F-4D97-AF65-F5344CB8AC3E}">
        <p14:creationId xmlns:p14="http://schemas.microsoft.com/office/powerpoint/2010/main" val="409578686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3"/>
          <p:cNvGraphicFramePr>
            <a:graphicFrameLocks noGrp="1" noChangeAspect="1"/>
          </p:cNvGraphicFramePr>
          <p:nvPr>
            <p:ph type="tbl" idx="1"/>
          </p:nvPr>
        </p:nvGraphicFramePr>
        <p:xfrm>
          <a:off x="381000" y="1676400"/>
          <a:ext cx="8305800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" name="文档" r:id="rId3" imgW="4989576" imgH="2785872" progId="Word.Document.8">
                  <p:embed/>
                </p:oleObj>
              </mc:Choice>
              <mc:Fallback>
                <p:oleObj name="文档" r:id="rId3" imgW="4989576" imgH="27858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76400"/>
                        <a:ext cx="8305800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气体激光器</a:t>
            </a:r>
          </a:p>
        </p:txBody>
      </p:sp>
    </p:spTree>
    <p:extLst>
      <p:ext uri="{BB962C8B-B14F-4D97-AF65-F5344CB8AC3E}">
        <p14:creationId xmlns:p14="http://schemas.microsoft.com/office/powerpoint/2010/main" val="409759975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3" y="2209800"/>
            <a:ext cx="8229600" cy="3962400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气体激光器的激励方式很多，最普通的激励方式是气体放电激励。</a:t>
            </a:r>
          </a:p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气体激光器的工作物质种类多，又能采用多种激励方式，所以覆盖的波段宽，从紫外到亚毫米波。是目前种类最多、激励方式最多样化、激光波长分布区域最宽、应用最广泛的一类激光器。</a:t>
            </a:r>
            <a:endParaRPr lang="zh-CN" altLang="en-US" sz="1600" smtClean="0">
              <a:ea typeface="宋体" panose="02010600030101010101" pitchFamily="2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气体激光器</a:t>
            </a:r>
          </a:p>
        </p:txBody>
      </p:sp>
    </p:spTree>
    <p:extLst>
      <p:ext uri="{BB962C8B-B14F-4D97-AF65-F5344CB8AC3E}">
        <p14:creationId xmlns:p14="http://schemas.microsoft.com/office/powerpoint/2010/main" val="208853392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818" name="Group 2"/>
          <p:cNvGrpSpPr>
            <a:grpSpLocks/>
          </p:cNvGrpSpPr>
          <p:nvPr/>
        </p:nvGrpSpPr>
        <p:grpSpPr bwMode="auto">
          <a:xfrm>
            <a:off x="4887913" y="2514600"/>
            <a:ext cx="2732087" cy="2781300"/>
            <a:chOff x="738" y="1532"/>
            <a:chExt cx="1608" cy="1662"/>
          </a:xfrm>
        </p:grpSpPr>
        <p:sp>
          <p:nvSpPr>
            <p:cNvPr id="10253" name="Line 3"/>
            <p:cNvSpPr>
              <a:spLocks noChangeShapeType="1"/>
            </p:cNvSpPr>
            <p:nvPr/>
          </p:nvSpPr>
          <p:spPr bwMode="auto">
            <a:xfrm flipH="1" flipV="1">
              <a:off x="994" y="1767"/>
              <a:ext cx="0" cy="11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4" name="Line 4"/>
            <p:cNvSpPr>
              <a:spLocks noChangeShapeType="1"/>
            </p:cNvSpPr>
            <p:nvPr/>
          </p:nvSpPr>
          <p:spPr bwMode="auto">
            <a:xfrm>
              <a:off x="994" y="2920"/>
              <a:ext cx="11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55" name="Object 5"/>
            <p:cNvGraphicFramePr>
              <a:graphicFrameLocks noChangeAspect="1"/>
            </p:cNvGraphicFramePr>
            <p:nvPr/>
          </p:nvGraphicFramePr>
          <p:xfrm>
            <a:off x="822" y="1532"/>
            <a:ext cx="41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1" name="Equation" r:id="rId3" imgW="317225" imgH="203024" progId="Equation.DSMT4">
                    <p:embed/>
                  </p:oleObj>
                </mc:Choice>
                <mc:Fallback>
                  <p:oleObj name="Equation" r:id="rId3" imgW="317225" imgH="203024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" y="1532"/>
                          <a:ext cx="413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6" name="Object 6"/>
            <p:cNvGraphicFramePr>
              <a:graphicFrameLocks noChangeAspect="1"/>
            </p:cNvGraphicFramePr>
            <p:nvPr/>
          </p:nvGraphicFramePr>
          <p:xfrm>
            <a:off x="2128" y="2809"/>
            <a:ext cx="218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2" name="Equation" r:id="rId5" imgW="126835" imgH="139518" progId="Equation.DSMT4">
                    <p:embed/>
                  </p:oleObj>
                </mc:Choice>
                <mc:Fallback>
                  <p:oleObj name="Equation" r:id="rId5" imgW="126835" imgH="139518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8" y="2809"/>
                          <a:ext cx="218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7" name="Line 7"/>
            <p:cNvSpPr>
              <a:spLocks noChangeShapeType="1"/>
            </p:cNvSpPr>
            <p:nvPr/>
          </p:nvSpPr>
          <p:spPr bwMode="auto">
            <a:xfrm>
              <a:off x="994" y="2038"/>
              <a:ext cx="4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8" name="Freeform 8"/>
            <p:cNvSpPr>
              <a:spLocks/>
            </p:cNvSpPr>
            <p:nvPr/>
          </p:nvSpPr>
          <p:spPr bwMode="auto">
            <a:xfrm>
              <a:off x="994" y="2038"/>
              <a:ext cx="424" cy="882"/>
            </a:xfrm>
            <a:custGeom>
              <a:avLst/>
              <a:gdLst>
                <a:gd name="T0" fmla="*/ 0 w 424"/>
                <a:gd name="T1" fmla="*/ 882 h 882"/>
                <a:gd name="T2" fmla="*/ 118 w 424"/>
                <a:gd name="T3" fmla="*/ 800 h 882"/>
                <a:gd name="T4" fmla="*/ 294 w 424"/>
                <a:gd name="T5" fmla="*/ 541 h 882"/>
                <a:gd name="T6" fmla="*/ 424 w 424"/>
                <a:gd name="T7" fmla="*/ 0 h 8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4" h="882">
                  <a:moveTo>
                    <a:pt x="0" y="882"/>
                  </a:moveTo>
                  <a:cubicBezTo>
                    <a:pt x="34" y="869"/>
                    <a:pt x="69" y="857"/>
                    <a:pt x="118" y="800"/>
                  </a:cubicBezTo>
                  <a:cubicBezTo>
                    <a:pt x="167" y="743"/>
                    <a:pt x="243" y="674"/>
                    <a:pt x="294" y="541"/>
                  </a:cubicBezTo>
                  <a:cubicBezTo>
                    <a:pt x="345" y="408"/>
                    <a:pt x="384" y="204"/>
                    <a:pt x="424" y="0"/>
                  </a:cubicBezTo>
                </a:path>
              </a:pathLst>
            </a:custGeom>
            <a:noFill/>
            <a:ln w="38100" cmpd="sng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9" name="Freeform 9"/>
            <p:cNvSpPr>
              <a:spLocks/>
            </p:cNvSpPr>
            <p:nvPr/>
          </p:nvSpPr>
          <p:spPr bwMode="auto">
            <a:xfrm flipH="1">
              <a:off x="1412" y="2037"/>
              <a:ext cx="424" cy="882"/>
            </a:xfrm>
            <a:custGeom>
              <a:avLst/>
              <a:gdLst>
                <a:gd name="T0" fmla="*/ 0 w 424"/>
                <a:gd name="T1" fmla="*/ 882 h 882"/>
                <a:gd name="T2" fmla="*/ 118 w 424"/>
                <a:gd name="T3" fmla="*/ 800 h 882"/>
                <a:gd name="T4" fmla="*/ 294 w 424"/>
                <a:gd name="T5" fmla="*/ 541 h 882"/>
                <a:gd name="T6" fmla="*/ 424 w 424"/>
                <a:gd name="T7" fmla="*/ 0 h 8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4" h="882">
                  <a:moveTo>
                    <a:pt x="0" y="882"/>
                  </a:moveTo>
                  <a:cubicBezTo>
                    <a:pt x="34" y="869"/>
                    <a:pt x="69" y="857"/>
                    <a:pt x="118" y="800"/>
                  </a:cubicBezTo>
                  <a:cubicBezTo>
                    <a:pt x="167" y="743"/>
                    <a:pt x="243" y="674"/>
                    <a:pt x="294" y="541"/>
                  </a:cubicBezTo>
                  <a:cubicBezTo>
                    <a:pt x="345" y="408"/>
                    <a:pt x="384" y="204"/>
                    <a:pt x="424" y="0"/>
                  </a:cubicBezTo>
                </a:path>
              </a:pathLst>
            </a:custGeom>
            <a:noFill/>
            <a:ln w="38100" cmpd="sng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0" name="Line 10"/>
            <p:cNvSpPr>
              <a:spLocks noChangeShapeType="1"/>
            </p:cNvSpPr>
            <p:nvPr/>
          </p:nvSpPr>
          <p:spPr bwMode="auto">
            <a:xfrm>
              <a:off x="994" y="2460"/>
              <a:ext cx="341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1" name="Line 11"/>
            <p:cNvSpPr>
              <a:spLocks noChangeShapeType="1"/>
            </p:cNvSpPr>
            <p:nvPr/>
          </p:nvSpPr>
          <p:spPr bwMode="auto">
            <a:xfrm flipH="1">
              <a:off x="1511" y="2461"/>
              <a:ext cx="483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62" name="Object 12"/>
            <p:cNvGraphicFramePr>
              <a:graphicFrameLocks noChangeAspect="1"/>
            </p:cNvGraphicFramePr>
            <p:nvPr/>
          </p:nvGraphicFramePr>
          <p:xfrm>
            <a:off x="1592" y="2198"/>
            <a:ext cx="386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3" name="Equation" r:id="rId7" imgW="238089" imgH="161982" progId="Equation.DSMT4">
                    <p:embed/>
                  </p:oleObj>
                </mc:Choice>
                <mc:Fallback>
                  <p:oleObj name="Equation" r:id="rId7" imgW="238089" imgH="161982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2" y="2198"/>
                          <a:ext cx="386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3" name="Object 13"/>
            <p:cNvGraphicFramePr>
              <a:graphicFrameLocks noChangeAspect="1"/>
            </p:cNvGraphicFramePr>
            <p:nvPr/>
          </p:nvGraphicFramePr>
          <p:xfrm>
            <a:off x="827" y="1956"/>
            <a:ext cx="137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4" name="Equation" r:id="rId9" imgW="126780" imgH="164814" progId="Equation.DSMT4">
                    <p:embed/>
                  </p:oleObj>
                </mc:Choice>
                <mc:Fallback>
                  <p:oleObj name="Equation" r:id="rId9" imgW="126780" imgH="164814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" y="1956"/>
                          <a:ext cx="137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64" name="Object 14"/>
            <p:cNvGraphicFramePr>
              <a:graphicFrameLocks noChangeAspect="1"/>
            </p:cNvGraphicFramePr>
            <p:nvPr/>
          </p:nvGraphicFramePr>
          <p:xfrm>
            <a:off x="738" y="2274"/>
            <a:ext cx="282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5" name="Equation" r:id="rId11" imgW="241195" imgH="304668" progId="Equation.DSMT4">
                    <p:embed/>
                  </p:oleObj>
                </mc:Choice>
                <mc:Fallback>
                  <p:oleObj name="Equation" r:id="rId11" imgW="241195" imgH="304668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" y="2274"/>
                          <a:ext cx="282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5" name="Line 15"/>
            <p:cNvSpPr>
              <a:spLocks noChangeShapeType="1"/>
            </p:cNvSpPr>
            <p:nvPr/>
          </p:nvSpPr>
          <p:spPr bwMode="auto">
            <a:xfrm>
              <a:off x="1406" y="2026"/>
              <a:ext cx="3" cy="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66" name="Object 16"/>
            <p:cNvGraphicFramePr>
              <a:graphicFrameLocks noChangeAspect="1"/>
            </p:cNvGraphicFramePr>
            <p:nvPr/>
          </p:nvGraphicFramePr>
          <p:xfrm>
            <a:off x="1338" y="2879"/>
            <a:ext cx="229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6" name="Equation" r:id="rId13" imgW="165028" imgH="228501" progId="Equation.DSMT4">
                    <p:embed/>
                  </p:oleObj>
                </mc:Choice>
                <mc:Fallback>
                  <p:oleObj name="Equation" r:id="rId13" imgW="165028" imgH="228501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2879"/>
                          <a:ext cx="229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8834" name="Object 18"/>
          <p:cNvGraphicFramePr>
            <a:graphicFrameLocks noChangeAspect="1"/>
          </p:cNvGraphicFramePr>
          <p:nvPr/>
        </p:nvGraphicFramePr>
        <p:xfrm>
          <a:off x="1316038" y="5629275"/>
          <a:ext cx="165576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7" name="Equation" r:id="rId15" imgW="562059" imgH="390369" progId="Equation.DSMT4">
                  <p:embed/>
                </p:oleObj>
              </mc:Choice>
              <mc:Fallback>
                <p:oleObj name="Equation" r:id="rId15" imgW="562059" imgH="390369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5629275"/>
                        <a:ext cx="1655762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835" name="Text Box 19"/>
          <p:cNvSpPr txBox="1">
            <a:spLocks noChangeArrowheads="1"/>
          </p:cNvSpPr>
          <p:nvPr/>
        </p:nvSpPr>
        <p:spPr bwMode="auto">
          <a:xfrm>
            <a:off x="4267200" y="5710238"/>
            <a:ext cx="4489450" cy="53816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FF0066"/>
                </a:solidFill>
                <a:latin typeface="Arial" panose="020B0604020202020204" pitchFamily="34" charset="0"/>
                <a:ea typeface="楷体_GB2312" pitchFamily="49" charset="-122"/>
              </a:rPr>
              <a:t>单色性越好，相干性就越好</a:t>
            </a:r>
          </a:p>
        </p:txBody>
      </p:sp>
      <p:sp>
        <p:nvSpPr>
          <p:cNvPr id="10245" name="Rectangle 25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相干时间和相干长度</a:t>
            </a:r>
          </a:p>
        </p:txBody>
      </p:sp>
      <p:pic>
        <p:nvPicPr>
          <p:cNvPr id="418842" name="Picture 26" descr="2-9"/>
          <p:cNvPicPr>
            <a:picLocks noChangeAspect="1" noChangeArrowheads="1"/>
          </p:cNvPicPr>
          <p:nvPr/>
        </p:nvPicPr>
        <p:blipFill>
          <a:blip r:embed="rId17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" t="39888" r="52361" b="39934"/>
          <a:stretch>
            <a:fillRect/>
          </a:stretch>
        </p:blipFill>
        <p:spPr bwMode="auto">
          <a:xfrm>
            <a:off x="468313" y="3127375"/>
            <a:ext cx="3887787" cy="1368425"/>
          </a:xfrm>
          <a:prstGeom prst="rect">
            <a:avLst/>
          </a:prstGeom>
          <a:noFill/>
          <a:ln w="2857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7" name="Group 30"/>
          <p:cNvGrpSpPr>
            <a:grpSpLocks/>
          </p:cNvGrpSpPr>
          <p:nvPr/>
        </p:nvGrpSpPr>
        <p:grpSpPr bwMode="auto">
          <a:xfrm>
            <a:off x="609600" y="1143000"/>
            <a:ext cx="6834188" cy="1298575"/>
            <a:chOff x="384" y="720"/>
            <a:chExt cx="4305" cy="818"/>
          </a:xfrm>
        </p:grpSpPr>
        <p:sp>
          <p:nvSpPr>
            <p:cNvPr id="10251" name="Text Box 28"/>
            <p:cNvSpPr txBox="1">
              <a:spLocks noChangeArrowheads="1"/>
            </p:cNvSpPr>
            <p:nvPr/>
          </p:nvSpPr>
          <p:spPr bwMode="auto">
            <a:xfrm>
              <a:off x="384" y="720"/>
              <a:ext cx="4305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="1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相干时间：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光沿传播方向通过相干长度 </a:t>
              </a:r>
              <a:r>
                <a:rPr lang="en-US" altLang="zh-CN">
                  <a:latin typeface="宋体" panose="02010600030101010101" pitchFamily="2" charset="-122"/>
                  <a:ea typeface="宋体" panose="02010600030101010101" pitchFamily="2" charset="-122"/>
                </a:rPr>
                <a:t>L</a:t>
              </a:r>
              <a:r>
                <a:rPr lang="en-US" altLang="zh-CN" baseline="-25000">
                  <a:latin typeface="宋体" panose="02010600030101010101" pitchFamily="2" charset="-122"/>
                  <a:ea typeface="宋体" panose="02010600030101010101" pitchFamily="2" charset="-122"/>
                </a:rPr>
                <a:t>C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baseline="-25000">
                  <a:latin typeface="宋体" panose="02010600030101010101" pitchFamily="2" charset="-122"/>
                  <a:ea typeface="宋体" panose="02010600030101010101" pitchFamily="2" charset="-122"/>
                </a:rPr>
                <a:t>   </a:t>
              </a:r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所需的时间。 </a:t>
              </a:r>
            </a:p>
          </p:txBody>
        </p:sp>
        <p:graphicFrame>
          <p:nvGraphicFramePr>
            <p:cNvPr id="10252" name="Object 29"/>
            <p:cNvGraphicFramePr>
              <a:graphicFrameLocks noChangeAspect="1"/>
            </p:cNvGraphicFramePr>
            <p:nvPr/>
          </p:nvGraphicFramePr>
          <p:xfrm>
            <a:off x="2422" y="1124"/>
            <a:ext cx="1130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8" name="Equation" r:id="rId18" imgW="600015" imgH="209578" progId="Equation.DSMT4">
                    <p:embed/>
                  </p:oleObj>
                </mc:Choice>
                <mc:Fallback>
                  <p:oleObj name="Equation" r:id="rId18" imgW="600015" imgH="209578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2" y="1124"/>
                          <a:ext cx="1130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614363" y="4633913"/>
            <a:ext cx="2349500" cy="1157287"/>
            <a:chOff x="614655" y="4633913"/>
            <a:chExt cx="2349208" cy="1157287"/>
          </a:xfrm>
        </p:grpSpPr>
        <p:graphicFrame>
          <p:nvGraphicFramePr>
            <p:cNvPr id="10249" name="Object 17"/>
            <p:cNvGraphicFramePr>
              <a:graphicFrameLocks noChangeAspect="1"/>
            </p:cNvGraphicFramePr>
            <p:nvPr/>
          </p:nvGraphicFramePr>
          <p:xfrm>
            <a:off x="1371600" y="4633913"/>
            <a:ext cx="1592263" cy="1157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9" name="Equation" r:id="rId20" imgW="558558" imgH="406224" progId="Equation.DSMT4">
                    <p:embed/>
                  </p:oleObj>
                </mc:Choice>
                <mc:Fallback>
                  <p:oleObj name="Equation" r:id="rId20" imgW="558558" imgH="406224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4633913"/>
                          <a:ext cx="1592263" cy="1157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文本框 2"/>
            <p:cNvSpPr txBox="1">
              <a:spLocks noChangeArrowheads="1"/>
            </p:cNvSpPr>
            <p:nvPr/>
          </p:nvSpPr>
          <p:spPr bwMode="auto">
            <a:xfrm>
              <a:off x="614655" y="5033435"/>
              <a:ext cx="877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>
                  <a:ea typeface="宋体" panose="02010600030101010101" pitchFamily="2" charset="-122"/>
                </a:rPr>
                <a:t>原子：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1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18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35" grpId="0" animBg="1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557338"/>
            <a:ext cx="8458200" cy="46482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激光介质由掺杂于固体基质中的金属离子（也称激活离子）和基质所组成。工作物质的物理、化学性能主要取决于基质材料，它的光谱特性主要由激活离子的能级结构决定，但受基质材料的影响，光谱特性将有所变化，有的甚至变化很大。</a:t>
            </a:r>
          </a:p>
          <a:p>
            <a:pPr algn="just" eaLnBrk="1" hangingPunct="1">
              <a:buClr>
                <a:schemeClr val="tx1"/>
              </a:buClr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可作激活离子的元素有四大类：过渡族金属离子、三价稀土金属离子、二价稀土金属离子、锕系离子，覆盖的波长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275</a:t>
            </a:r>
            <a:r>
              <a:rPr lang="zh-CN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~3022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nm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固体激光器</a:t>
            </a:r>
          </a:p>
        </p:txBody>
      </p:sp>
    </p:spTree>
    <p:extLst>
      <p:ext uri="{BB962C8B-B14F-4D97-AF65-F5344CB8AC3E}">
        <p14:creationId xmlns:p14="http://schemas.microsoft.com/office/powerpoint/2010/main" val="324763476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497887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常用的基质玻璃有：硅酸盐玻璃、硼酸盐玻璃、磷酸盐玻璃、氟化物玻璃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晶体有金属氧化物、氟化物、酸盐晶体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典型代表有红宝石、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Nd</a:t>
            </a:r>
            <a:r>
              <a:rPr lang="en-US" altLang="zh-CN" baseline="30000" smtClean="0">
                <a:latin typeface="Times New Roman" panose="02020603050405020304" pitchFamily="18" charset="0"/>
                <a:ea typeface="宋体" panose="02010600030101010101" pitchFamily="2" charset="-122"/>
              </a:rPr>
              <a:t>3+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YAG(Nd</a:t>
            </a:r>
            <a:r>
              <a:rPr lang="en-US" altLang="zh-CN" baseline="30000" smtClean="0">
                <a:latin typeface="Times New Roman" panose="02020603050405020304" pitchFamily="18" charset="0"/>
                <a:ea typeface="宋体" panose="02010600030101010101" pitchFamily="2" charset="-122"/>
              </a:rPr>
              <a:t>3+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 ions in yttrium aluminum garnet)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、钕玻璃激光器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(Neodymium-glass laser)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Char char="•"/>
            </a:pP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特点：能量大、峰值功率高、结构紧凑、牢固耐用等优点，广泛应用于工业、国防、医疗、科研等方面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固体激光器</a:t>
            </a:r>
          </a:p>
        </p:txBody>
      </p:sp>
    </p:spTree>
    <p:extLst>
      <p:ext uri="{BB962C8B-B14F-4D97-AF65-F5344CB8AC3E}">
        <p14:creationId xmlns:p14="http://schemas.microsoft.com/office/powerpoint/2010/main" val="1661332886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288" y="1828800"/>
            <a:ext cx="8353425" cy="4648200"/>
          </a:xfrm>
        </p:spPr>
        <p:txBody>
          <a:bodyPr/>
          <a:lstStyle/>
          <a:p>
            <a:pPr algn="just" eaLnBrk="1" hangingPunct="1"/>
            <a:r>
              <a:rPr lang="zh-CN" altLang="en-US" smtClean="0">
                <a:ea typeface="宋体" panose="02010600030101010101" pitchFamily="2" charset="-122"/>
              </a:rPr>
              <a:t>固体激光器一般都是用光泵浦。最常用的泵浦光源有惰性气体放电灯、金属蒸气灯、卤化物灯、半导体激光器、日光泵等，日光泵适用于空间技术中的激光器。</a:t>
            </a:r>
          </a:p>
          <a:p>
            <a:pPr algn="just" eaLnBrk="1" hangingPunct="1"/>
            <a:r>
              <a:rPr lang="zh-CN" altLang="en-US" smtClean="0">
                <a:ea typeface="宋体" panose="02010600030101010101" pitchFamily="2" charset="-122"/>
              </a:rPr>
              <a:t>用半导体激光二极管泵浦的固体激光器是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90</a:t>
            </a:r>
            <a:r>
              <a:rPr lang="zh-CN" altLang="en-US" smtClean="0">
                <a:ea typeface="宋体" panose="02010600030101010101" pitchFamily="2" charset="-122"/>
              </a:rPr>
              <a:t>年代激光发展的主要方向之一，兼容了二者的优点，泵浦效率高，体积小、结构紧凑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固体激光器</a:t>
            </a:r>
          </a:p>
        </p:txBody>
      </p:sp>
    </p:spTree>
    <p:extLst>
      <p:ext uri="{BB962C8B-B14F-4D97-AF65-F5344CB8AC3E}">
        <p14:creationId xmlns:p14="http://schemas.microsoft.com/office/powerpoint/2010/main" val="1099259751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30375"/>
            <a:ext cx="8497887" cy="4060825"/>
          </a:xfrm>
        </p:spPr>
        <p:txBody>
          <a:bodyPr/>
          <a:lstStyle/>
          <a:p>
            <a:pPr algn="just" eaLnBrk="1" hangingPunct="1"/>
            <a:r>
              <a:rPr lang="zh-CN" altLang="en-US" smtClean="0">
                <a:ea typeface="宋体" panose="02010600030101010101" pitchFamily="2" charset="-122"/>
              </a:rPr>
              <a:t>有机化合物液体（染料）激光器（简称染料激光器）和无机化合物液体激光器（简称无机液体激光器）。</a:t>
            </a:r>
          </a:p>
          <a:p>
            <a:pPr algn="just" eaLnBrk="1" hangingPunct="1"/>
            <a:r>
              <a:rPr lang="zh-CN" altLang="en-US" smtClean="0">
                <a:ea typeface="宋体" panose="02010600030101010101" pitchFamily="2" charset="-122"/>
              </a:rPr>
              <a:t>染料激光器：若丹明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en-US" smtClean="0">
                <a:latin typeface="Times New Roman" panose="02020603050405020304" pitchFamily="18" charset="0"/>
              </a:rPr>
              <a:t>G</a:t>
            </a:r>
            <a:r>
              <a:rPr lang="zh-CN" altLang="en-US" smtClean="0">
                <a:ea typeface="宋体" panose="02010600030101010101" pitchFamily="2" charset="-122"/>
              </a:rPr>
              <a:t>、隐花青，豆花素</a:t>
            </a:r>
          </a:p>
          <a:p>
            <a:pPr algn="just" eaLnBrk="1" hangingPunct="1"/>
            <a:r>
              <a:rPr lang="zh-CN" altLang="en-US" smtClean="0">
                <a:ea typeface="宋体" panose="02010600030101010101" pitchFamily="2" charset="-122"/>
              </a:rPr>
              <a:t>特点：激光波长可调谐且调谐范围宽广、可产生极短的超短脉冲（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3fs</a:t>
            </a:r>
            <a:r>
              <a:rPr lang="zh-CN" altLang="en-US" smtClean="0">
                <a:ea typeface="宋体" panose="02010600030101010101" pitchFamily="2" charset="-122"/>
              </a:rPr>
              <a:t>）、可获得窄的谱线宽度</a:t>
            </a:r>
          </a:p>
          <a:p>
            <a:pPr algn="just" eaLnBrk="1" hangingPunct="1"/>
            <a:r>
              <a:rPr lang="zh-CN" altLang="en-US" smtClean="0">
                <a:ea typeface="宋体" panose="02010600030101010101" pitchFamily="2" charset="-122"/>
              </a:rPr>
              <a:t>广泛应用到光生物学、光谱学、光化学同位素分离、全息照像等技术中，研究物质的瞬态变化过程及微观动力学。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液体激光器</a:t>
            </a:r>
          </a:p>
        </p:txBody>
      </p:sp>
    </p:spTree>
    <p:extLst>
      <p:ext uri="{BB962C8B-B14F-4D97-AF65-F5344CB8AC3E}">
        <p14:creationId xmlns:p14="http://schemas.microsoft.com/office/powerpoint/2010/main" val="112166179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424862" cy="5334000"/>
          </a:xfrm>
        </p:spPr>
        <p:txBody>
          <a:bodyPr/>
          <a:lstStyle/>
          <a:p>
            <a:pPr eaLnBrk="1" hangingPunct="1">
              <a:buSzPct val="80000"/>
              <a:buFont typeface="Wingdings" panose="05000000000000000000" pitchFamily="2" charset="2"/>
              <a:buChar char="§"/>
            </a:pPr>
            <a:r>
              <a:rPr lang="zh-CN" altLang="en-US" sz="2600" smtClean="0">
                <a:ea typeface="宋体" panose="02010600030101010101" pitchFamily="2" charset="-122"/>
              </a:rPr>
              <a:t>一种波长连续可调的激光器，染料分子的吸收光谱和荧光光谱均为宽带结构，这是由染料特殊的分子结构造成的，也是能波长连续可调的原因。可采用光栅、棱镜、法布里一珀罗干涉仪、双折射滤光片等调谐元件</a:t>
            </a:r>
          </a:p>
          <a:p>
            <a:pPr eaLnBrk="1" hangingPunct="1">
              <a:buSzPct val="80000"/>
              <a:buFont typeface="Wingdings" panose="05000000000000000000" pitchFamily="2" charset="2"/>
              <a:buChar char="§"/>
            </a:pPr>
            <a:r>
              <a:rPr lang="zh-CN" altLang="en-US" sz="2600" smtClean="0">
                <a:ea typeface="宋体" panose="02010600030101010101" pitchFamily="2" charset="-122"/>
              </a:rPr>
              <a:t>主要采用光泵浦，即用短脉冲宽度的闪光灯泵浦或其它激光器泵浦；脉冲泵浦和连续泵浦</a:t>
            </a:r>
          </a:p>
          <a:p>
            <a:pPr eaLnBrk="1" hangingPunct="1">
              <a:buSzPct val="80000"/>
              <a:buFont typeface="Wingdings" panose="05000000000000000000" pitchFamily="2" charset="2"/>
              <a:buChar char="§"/>
            </a:pPr>
            <a:r>
              <a:rPr lang="zh-CN" altLang="en-US" sz="2600" smtClean="0">
                <a:ea typeface="宋体" panose="02010600030101010101" pitchFamily="2" charset="-122"/>
              </a:rPr>
              <a:t>调谐范围随泵浦光波长变化，</a:t>
            </a:r>
            <a:r>
              <a:rPr lang="en-US" altLang="zh-CN" sz="2600" smtClean="0">
                <a:latin typeface="Times New Roman" panose="02020603050405020304" pitchFamily="18" charset="0"/>
                <a:ea typeface="宋体" panose="02010600030101010101" pitchFamily="2" charset="-122"/>
              </a:rPr>
              <a:t>Nd:YAG</a:t>
            </a:r>
            <a:r>
              <a:rPr lang="zh-CN" altLang="en-US" sz="2600" smtClean="0">
                <a:ea typeface="宋体" panose="02010600030101010101" pitchFamily="2" charset="-122"/>
              </a:rPr>
              <a:t>激光器泵浦时，调谐范围最大，达</a:t>
            </a:r>
            <a:r>
              <a:rPr lang="en-US" altLang="zh-CN" sz="2600" smtClean="0">
                <a:latin typeface="Times New Roman" panose="02020603050405020304" pitchFamily="18" charset="0"/>
                <a:ea typeface="宋体" panose="02010600030101010101" pitchFamily="2" charset="-122"/>
              </a:rPr>
              <a:t>300~1400nm</a:t>
            </a:r>
          </a:p>
          <a:p>
            <a:pPr eaLnBrk="1" hangingPunct="1">
              <a:buSzPct val="80000"/>
              <a:buFont typeface="Wingdings" panose="05000000000000000000" pitchFamily="2" charset="2"/>
              <a:buChar char="§"/>
            </a:pPr>
            <a:r>
              <a:rPr lang="zh-CN" altLang="en-US" sz="2600" smtClean="0">
                <a:ea typeface="宋体" panose="02010600030101010101" pitchFamily="2" charset="-122"/>
              </a:rPr>
              <a:t>对比：固体可调谐激光器：掺钛蓝宝石激光器</a:t>
            </a:r>
            <a:endParaRPr lang="zh-CN" altLang="en-US" sz="2400" smtClean="0">
              <a:ea typeface="宋体" panose="02010600030101010101" pitchFamily="2" charset="-122"/>
            </a:endParaRP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染料激光器</a:t>
            </a:r>
          </a:p>
        </p:txBody>
      </p:sp>
    </p:spTree>
    <p:extLst>
      <p:ext uri="{BB962C8B-B14F-4D97-AF65-F5344CB8AC3E}">
        <p14:creationId xmlns:p14="http://schemas.microsoft.com/office/powerpoint/2010/main" val="1891927693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8229600" cy="45720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半导体激光器以半导体为工作物质，常用材料有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GaAs</a:t>
            </a:r>
            <a:r>
              <a:rPr lang="zh-CN" altLang="en-US" smtClean="0">
                <a:ea typeface="宋体" panose="02010600030101010101" pitchFamily="2" charset="-122"/>
              </a:rPr>
              <a:t>（砷化镓）、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InP</a:t>
            </a:r>
            <a:r>
              <a:rPr lang="zh-CN" altLang="en-US" smtClean="0">
                <a:ea typeface="宋体" panose="02010600030101010101" pitchFamily="2" charset="-122"/>
              </a:rPr>
              <a:t>等。利用半导体中载流子（电子或空穴）在导带和价带之间的受激跃迁而实现受激辐射光放大。（半导体中的电流是电子和空穴的移动而形成的，称为载流子。）</a:t>
            </a:r>
          </a:p>
          <a:p>
            <a:pPr algn="just" eaLnBrk="1" hangingPunct="1">
              <a:lnSpc>
                <a:spcPct val="9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具有小型、高效率、结构简单、价格便宜等优点，在光纤通信、激光唱片、光盘、数显、准直等领域得到广泛应用。</a:t>
            </a:r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半导体激光器</a:t>
            </a:r>
          </a:p>
        </p:txBody>
      </p:sp>
    </p:spTree>
    <p:extLst>
      <p:ext uri="{BB962C8B-B14F-4D97-AF65-F5344CB8AC3E}">
        <p14:creationId xmlns:p14="http://schemas.microsoft.com/office/powerpoint/2010/main" val="7182090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AutoShape 2"/>
          <p:cNvSpPr>
            <a:spLocks noChangeArrowheads="1"/>
          </p:cNvSpPr>
          <p:nvPr/>
        </p:nvSpPr>
        <p:spPr bwMode="auto">
          <a:xfrm>
            <a:off x="381000" y="5334000"/>
            <a:ext cx="4495800" cy="1219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rgbClr val="66CCFF"/>
              </a:gs>
            </a:gsLst>
            <a:lin ang="5400000" scaled="1"/>
          </a:gradFill>
          <a:ln w="38100" algn="ctr">
            <a:solidFill>
              <a:srgbClr val="FF99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9155" name="AutoShape 3"/>
          <p:cNvSpPr>
            <a:spLocks noChangeArrowheads="1"/>
          </p:cNvSpPr>
          <p:nvPr/>
        </p:nvSpPr>
        <p:spPr bwMode="auto">
          <a:xfrm>
            <a:off x="228600" y="3429000"/>
            <a:ext cx="4876800" cy="1371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rgbClr val="66CCFF"/>
              </a:gs>
            </a:gsLst>
            <a:lin ang="5400000" scaled="1"/>
          </a:gradFill>
          <a:ln w="38100" algn="ctr">
            <a:solidFill>
              <a:srgbClr val="FF99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9156" name="AutoShape 4"/>
          <p:cNvSpPr>
            <a:spLocks noChangeArrowheads="1"/>
          </p:cNvSpPr>
          <p:nvPr/>
        </p:nvSpPr>
        <p:spPr bwMode="auto">
          <a:xfrm>
            <a:off x="307975" y="1357313"/>
            <a:ext cx="8455025" cy="1600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rgbClr val="66CCFF"/>
              </a:gs>
            </a:gsLst>
            <a:lin ang="5400000" scaled="1"/>
          </a:gradFill>
          <a:ln w="38100" algn="ctr">
            <a:solidFill>
              <a:srgbClr val="FF99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457200" y="5334000"/>
            <a:ext cx="4419600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ea typeface="楷体_GB2312" pitchFamily="49" charset="-122"/>
              </a:rPr>
              <a:t>泵浦源：</a:t>
            </a:r>
            <a:r>
              <a:rPr lang="zh-CN" altLang="en-US" sz="2400" b="1">
                <a:ea typeface="楷体_GB2312" pitchFamily="49" charset="-122"/>
              </a:rPr>
              <a:t>通常采用电压很低的    </a:t>
            </a:r>
          </a:p>
          <a:p>
            <a:pPr algn="l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ea typeface="楷体_GB2312" pitchFamily="49" charset="-122"/>
              </a:rPr>
              <a:t>                 直流电源</a:t>
            </a:r>
          </a:p>
        </p:txBody>
      </p:sp>
      <p:sp>
        <p:nvSpPr>
          <p:cNvPr id="49158" name="Text Box 7"/>
          <p:cNvSpPr txBox="1">
            <a:spLocks noChangeArrowheads="1"/>
          </p:cNvSpPr>
          <p:nvPr/>
        </p:nvSpPr>
        <p:spPr bwMode="auto">
          <a:xfrm>
            <a:off x="381000" y="1357313"/>
            <a:ext cx="8458200" cy="161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激光工作物质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直接带隙半导体材料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------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砷化稼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(GaAs)</a:t>
            </a:r>
            <a:r>
              <a:rPr lang="zh-CN" altLang="en-US" b="1">
                <a:ea typeface="宋体" panose="02010600030101010101" pitchFamily="2" charset="-122"/>
              </a:rPr>
              <a:t>、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              砷化铟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(InAs)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、铝稼砷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(A1</a:t>
            </a:r>
            <a:r>
              <a:rPr lang="en-US" altLang="zh-CN" sz="2400" b="1" baseline="-25000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GaAs)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、铟磷砷     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              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(InP</a:t>
            </a:r>
            <a:r>
              <a:rPr lang="en-US" altLang="zh-CN" sz="2400" b="1" baseline="-25000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As)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等等</a:t>
            </a: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</a:t>
            </a:r>
          </a:p>
        </p:txBody>
      </p:sp>
      <p:sp>
        <p:nvSpPr>
          <p:cNvPr id="49159" name="Text Box 8"/>
          <p:cNvSpPr txBox="1">
            <a:spLocks noChangeArrowheads="1"/>
          </p:cNvSpPr>
          <p:nvPr/>
        </p:nvSpPr>
        <p:spPr bwMode="auto">
          <a:xfrm>
            <a:off x="152400" y="3581400"/>
            <a:ext cx="5105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谐振腔：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半导体介质的自然解理面</a:t>
            </a:r>
          </a:p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        构成平行平面腔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</a:rPr>
              <a:t>                  </a:t>
            </a:r>
          </a:p>
        </p:txBody>
      </p:sp>
      <p:graphicFrame>
        <p:nvGraphicFramePr>
          <p:cNvPr id="49160" name="Object 9"/>
          <p:cNvGraphicFramePr>
            <a:graphicFrameLocks noChangeAspect="1"/>
          </p:cNvGraphicFramePr>
          <p:nvPr/>
        </p:nvGraphicFramePr>
        <p:xfrm>
          <a:off x="5621338" y="3352800"/>
          <a:ext cx="3370262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6" name="文档" r:id="rId3" imgW="2344420" imgH="2799080" progId="Word.Document.8">
                  <p:embed/>
                </p:oleObj>
              </mc:Choice>
              <mc:Fallback>
                <p:oleObj name="文档" r:id="rId3" imgW="2344420" imgH="27990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1338" y="3352800"/>
                        <a:ext cx="3370262" cy="31242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1" name="Rectangle 10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半导体激光器</a:t>
            </a:r>
          </a:p>
        </p:txBody>
      </p:sp>
    </p:spTree>
    <p:extLst>
      <p:ext uri="{BB962C8B-B14F-4D97-AF65-F5344CB8AC3E}">
        <p14:creationId xmlns:p14="http://schemas.microsoft.com/office/powerpoint/2010/main" val="13872129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l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2895600" cy="2895600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4038600" y="1524000"/>
            <a:ext cx="4648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半导体激光器又称为半导体激光二</a:t>
            </a:r>
            <a:endParaRPr kumimoji="1" lang="zh-CN" altLang="zh-CN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endParaRPr kumimoji="1" lang="zh-CN" altLang="zh-CN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极管，或简称激光二极管，英文缩写为</a:t>
            </a:r>
            <a:endParaRPr kumimoji="1" lang="zh-CN" altLang="zh-CN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endParaRPr kumimoji="1" lang="zh-CN" altLang="en-US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r>
              <a:rPr kumimoji="1" lang="en-US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LD  (Laser Diode)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，是实用中最重要</a:t>
            </a:r>
            <a:endParaRPr kumimoji="1" lang="zh-CN" altLang="zh-CN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endParaRPr kumimoji="1" lang="zh-CN" altLang="zh-CN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的一类激光器</a:t>
            </a:r>
            <a:r>
              <a:rPr kumimoji="1" lang="zh-CN" altLang="en-US" sz="2000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。 </a:t>
            </a:r>
          </a:p>
        </p:txBody>
      </p:sp>
      <p:sp>
        <p:nvSpPr>
          <p:cNvPr id="534532" name="Text Box 4"/>
          <p:cNvSpPr txBox="1">
            <a:spLocks noChangeArrowheads="1"/>
          </p:cNvSpPr>
          <p:nvPr/>
        </p:nvSpPr>
        <p:spPr bwMode="auto">
          <a:xfrm>
            <a:off x="0" y="4327525"/>
            <a:ext cx="9144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优点：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体积小、效率高、寿命长，可采用简单的电流注入方式来泵浦；其工作</a:t>
            </a:r>
            <a:endParaRPr kumimoji="1" lang="zh-CN" altLang="zh-CN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endParaRPr kumimoji="1" lang="zh-CN" altLang="zh-CN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r>
              <a:rPr kumimoji="1" lang="zh-CN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电压和电流与集成电路兼容，因而有可能与之单片集成；并且还可用高</a:t>
            </a:r>
            <a:endParaRPr kumimoji="1" lang="zh-CN" altLang="zh-CN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endParaRPr kumimoji="1" lang="zh-CN" altLang="zh-CN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r>
              <a:rPr kumimoji="1" lang="zh-CN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达</a:t>
            </a:r>
            <a:r>
              <a:rPr kumimoji="1" lang="en-US" altLang="zh-CN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GHZ</a:t>
            </a:r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的频率直接进行电流调制以获得高速调制的激光输出，可实行</a:t>
            </a:r>
          </a:p>
          <a:p>
            <a:pPr algn="l" eaLnBrk="1" hangingPunct="1"/>
            <a:endParaRPr kumimoji="1" lang="zh-CN" altLang="en-US" sz="2000" b="1">
              <a:solidFill>
                <a:srgbClr val="9900FF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l" eaLnBrk="1" hangingPunct="1"/>
            <a:r>
              <a:rPr kumimoji="1" lang="zh-CN" altLang="en-US" sz="2000" b="1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      温度调谐和电流调谐。</a:t>
            </a:r>
            <a:r>
              <a:rPr kumimoji="1" lang="zh-CN" altLang="en-US" sz="2000">
                <a:solidFill>
                  <a:srgbClr val="99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半导体激光器</a:t>
            </a:r>
          </a:p>
        </p:txBody>
      </p:sp>
    </p:spTree>
    <p:extLst>
      <p:ext uri="{BB962C8B-B14F-4D97-AF65-F5344CB8AC3E}">
        <p14:creationId xmlns:p14="http://schemas.microsoft.com/office/powerpoint/2010/main" val="10854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4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4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304800" y="5775325"/>
            <a:ext cx="853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考虑到系统的整体稳定性</a:t>
            </a:r>
            <a:r>
              <a:rPr lang="en-US" altLang="zh-CN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将半导体激光器、准直透镜、光栅及其镜架固定在一块较厚的底板上</a:t>
            </a:r>
            <a:r>
              <a:rPr lang="en-US" altLang="zh-CN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0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并罩在有机玻璃罩内减小空气流动的影响。</a:t>
            </a:r>
          </a:p>
        </p:txBody>
      </p:sp>
      <p:pic>
        <p:nvPicPr>
          <p:cNvPr id="51203" name="Picture 3" descr="DSC047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"/>
            <a:ext cx="6172200" cy="4575175"/>
          </a:xfrm>
          <a:prstGeom prst="rect">
            <a:avLst/>
          </a:prstGeom>
          <a:noFill/>
          <a:ln w="38100">
            <a:solidFill>
              <a:srgbClr val="99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971800" y="5105400"/>
            <a:ext cx="365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3300"/>
                </a:solidFill>
                <a:ea typeface="楷体_GB2312" pitchFamily="49" charset="-122"/>
              </a:rPr>
              <a:t>光栅反馈半导体激光器</a:t>
            </a:r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 flipV="1">
            <a:off x="685800" y="1828800"/>
            <a:ext cx="3124200" cy="9144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228600" y="3048000"/>
            <a:ext cx="76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2000" b="1">
                <a:ea typeface="楷体_GB2312" pitchFamily="49" charset="-122"/>
              </a:rPr>
              <a:t>闪耀光栅</a:t>
            </a:r>
          </a:p>
        </p:txBody>
      </p:sp>
      <p:sp>
        <p:nvSpPr>
          <p:cNvPr id="51207" name="Line 7"/>
          <p:cNvSpPr>
            <a:spLocks noChangeShapeType="1"/>
          </p:cNvSpPr>
          <p:nvPr/>
        </p:nvSpPr>
        <p:spPr bwMode="auto">
          <a:xfrm>
            <a:off x="609600" y="1676400"/>
            <a:ext cx="2819400" cy="76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0" y="1462088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PZT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 flipV="1">
            <a:off x="4876800" y="1066800"/>
            <a:ext cx="3429000" cy="685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8229600" y="838200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LD</a:t>
            </a:r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>
            <a:off x="4419600" y="1828800"/>
            <a:ext cx="3657600" cy="1676400"/>
          </a:xfrm>
          <a:prstGeom prst="line">
            <a:avLst/>
          </a:prstGeom>
          <a:noFill/>
          <a:ln w="38100">
            <a:solidFill>
              <a:srgbClr val="9933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1212" name="Text Box 12"/>
          <p:cNvSpPr txBox="1">
            <a:spLocks noChangeArrowheads="1"/>
          </p:cNvSpPr>
          <p:nvPr/>
        </p:nvSpPr>
        <p:spPr bwMode="auto">
          <a:xfrm>
            <a:off x="7772400" y="3581400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ea typeface="楷体_GB2312" pitchFamily="49" charset="-122"/>
              </a:rPr>
              <a:t>准直透镜</a:t>
            </a:r>
          </a:p>
        </p:txBody>
      </p:sp>
    </p:spTree>
    <p:extLst>
      <p:ext uri="{BB962C8B-B14F-4D97-AF65-F5344CB8AC3E}">
        <p14:creationId xmlns:p14="http://schemas.microsoft.com/office/powerpoint/2010/main" val="17827951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光纤激光器</a:t>
            </a:r>
          </a:p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化学激光器</a:t>
            </a:r>
          </a:p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色心激光器</a:t>
            </a:r>
          </a:p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自由电子激光器</a:t>
            </a:r>
          </a:p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单原子激光器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X</a:t>
            </a:r>
            <a:r>
              <a:rPr lang="zh-CN" altLang="en-US" smtClean="0">
                <a:ea typeface="宋体" panose="02010600030101010101" pitchFamily="2" charset="-122"/>
              </a:rPr>
              <a:t>射线激光器</a:t>
            </a:r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其它激光器</a:t>
            </a:r>
          </a:p>
        </p:txBody>
      </p:sp>
    </p:spTree>
    <p:extLst>
      <p:ext uri="{BB962C8B-B14F-4D97-AF65-F5344CB8AC3E}">
        <p14:creationId xmlns:p14="http://schemas.microsoft.com/office/powerpoint/2010/main" val="29002499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20000" r="38148" b="12222"/>
          <a:stretch/>
        </p:blipFill>
        <p:spPr>
          <a:xfrm rot="-5400000">
            <a:off x="3222887" y="-587115"/>
            <a:ext cx="2698229" cy="9144001"/>
          </a:xfrm>
          <a:prstGeom prst="rect">
            <a:avLst/>
          </a:prstGeom>
        </p:spPr>
      </p:pic>
      <p:sp>
        <p:nvSpPr>
          <p:cNvPr id="3" name="Rectangle 25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相干时间和相干长度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6800" y="18288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几种常见光源的纵向相干性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1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557338"/>
            <a:ext cx="8458200" cy="48006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mtClean="0">
                <a:solidFill>
                  <a:srgbClr val="FF3300"/>
                </a:solidFill>
                <a:ea typeface="宋体" panose="02010600030101010101" pitchFamily="2" charset="-122"/>
              </a:rPr>
              <a:t>工作物质形态</a:t>
            </a:r>
            <a:r>
              <a:rPr lang="en-US" altLang="zh-CN" smtClean="0">
                <a:ea typeface="宋体" panose="02010600030101010101" pitchFamily="2" charset="-122"/>
              </a:rPr>
              <a:t>---</a:t>
            </a:r>
            <a:r>
              <a:rPr lang="zh-CN" altLang="en-US" smtClean="0">
                <a:ea typeface="宋体" panose="02010600030101010101" pitchFamily="2" charset="-122"/>
              </a:rPr>
              <a:t>可以分为气体、固体、半导体、液体等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mtClean="0">
                <a:solidFill>
                  <a:srgbClr val="FF3300"/>
                </a:solidFill>
                <a:ea typeface="宋体" panose="02010600030101010101" pitchFamily="2" charset="-122"/>
              </a:rPr>
              <a:t>工作方式</a:t>
            </a:r>
            <a:r>
              <a:rPr lang="en-US" altLang="zh-CN" smtClean="0">
                <a:ea typeface="宋体" panose="02010600030101010101" pitchFamily="2" charset="-122"/>
              </a:rPr>
              <a:t>---</a:t>
            </a:r>
            <a:r>
              <a:rPr lang="zh-CN" altLang="en-US" smtClean="0">
                <a:ea typeface="宋体" panose="02010600030101010101" pitchFamily="2" charset="-122"/>
              </a:rPr>
              <a:t>连续工作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(CW or continuous wave lasers)</a:t>
            </a:r>
            <a:r>
              <a:rPr lang="zh-CN" altLang="en-US" smtClean="0">
                <a:ea typeface="宋体" panose="02010600030101010101" pitchFamily="2" charset="-122"/>
              </a:rPr>
              <a:t>和脉冲工作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(Pulsed lasers)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zh-CN" altLang="en-US" smtClean="0">
                <a:solidFill>
                  <a:srgbClr val="FF3300"/>
                </a:solidFill>
                <a:ea typeface="宋体" panose="02010600030101010101" pitchFamily="2" charset="-122"/>
              </a:rPr>
              <a:t>激光技术</a:t>
            </a:r>
            <a:r>
              <a:rPr lang="en-US" altLang="zh-CN" smtClean="0">
                <a:ea typeface="宋体" panose="02010600030101010101" pitchFamily="2" charset="-122"/>
              </a:rPr>
              <a:t>---</a:t>
            </a:r>
            <a:r>
              <a:rPr lang="zh-CN" altLang="en-US" smtClean="0">
                <a:ea typeface="宋体" panose="02010600030101010101" pitchFamily="2" charset="-122"/>
              </a:rPr>
              <a:t>调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zh-CN" altLang="en-US" smtClean="0">
                <a:ea typeface="宋体" panose="02010600030101010101" pitchFamily="2" charset="-122"/>
              </a:rPr>
              <a:t>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(Q-switched lasers)</a:t>
            </a:r>
            <a:r>
              <a:rPr lang="zh-CN" altLang="en-US" smtClean="0">
                <a:ea typeface="宋体" panose="02010600030101010101" pitchFamily="2" charset="-122"/>
              </a:rPr>
              <a:t>、锁模激光器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(Mode locked lasers)</a:t>
            </a:r>
            <a:r>
              <a:rPr lang="zh-CN" altLang="en-US" smtClean="0">
                <a:ea typeface="宋体" panose="02010600030101010101" pitchFamily="2" charset="-122"/>
              </a:rPr>
              <a:t>、倍频激光器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(Frequency doubling lasers)</a:t>
            </a:r>
            <a:r>
              <a:rPr lang="zh-CN" altLang="en-US" smtClean="0">
                <a:ea typeface="宋体" panose="02010600030101010101" pitchFamily="2" charset="-122"/>
              </a:rPr>
              <a:t>、可调谐激光器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(Tunable lasers)</a:t>
            </a:r>
            <a:r>
              <a:rPr lang="zh-CN" altLang="en-US" smtClean="0">
                <a:ea typeface="宋体" panose="02010600030101010101" pitchFamily="2" charset="-122"/>
              </a:rPr>
              <a:t>、单模和多模激光器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(Single-mode and Multi-mode lasers)</a:t>
            </a:r>
            <a:r>
              <a:rPr lang="zh-CN" altLang="en-US" smtClean="0">
                <a:ea typeface="宋体" panose="02010600030101010101" pitchFamily="2" charset="-122"/>
              </a:rPr>
              <a:t>等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激光器</a:t>
            </a:r>
          </a:p>
        </p:txBody>
      </p:sp>
    </p:spTree>
    <p:extLst>
      <p:ext uri="{BB962C8B-B14F-4D97-AF65-F5344CB8AC3E}">
        <p14:creationId xmlns:p14="http://schemas.microsoft.com/office/powerpoint/2010/main" val="832982083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989138"/>
            <a:ext cx="8353425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姚建铨编著，奇异的光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激光，清华大学、暨南大学出版社，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2002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月第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次印刷</a:t>
            </a:r>
          </a:p>
          <a:p>
            <a:pPr eaLnBrk="1" hangingPunct="1">
              <a:lnSpc>
                <a:spcPct val="90000"/>
              </a:lnSpc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董克编，人类希望之光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激光，上海交通大学出版社，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2004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</a:p>
          <a:p>
            <a:pPr eaLnBrk="1" hangingPunct="1">
              <a:lnSpc>
                <a:spcPct val="90000"/>
              </a:lnSpc>
            </a:pPr>
            <a:endParaRPr lang="zh-CN" altLang="en-US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阎吉祥编著，神奇之光</a:t>
            </a:r>
            <a:r>
              <a:rPr lang="en-US" altLang="zh-CN" smtClean="0">
                <a:ea typeface="宋体" panose="02010600030101010101" pitchFamily="2" charset="-122"/>
              </a:rPr>
              <a:t>——</a:t>
            </a:r>
            <a:r>
              <a:rPr lang="zh-CN" altLang="en-US" smtClean="0">
                <a:ea typeface="宋体" panose="02010600030101010101" pitchFamily="2" charset="-122"/>
              </a:rPr>
              <a:t>无所不能的激光技术，科学出版社，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1998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smtClean="0"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956550" y="5805488"/>
            <a:ext cx="936625" cy="5794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271463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71463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71463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714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714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714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714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714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714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end</a:t>
            </a:r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参考书籍</a:t>
            </a:r>
          </a:p>
        </p:txBody>
      </p:sp>
    </p:spTree>
    <p:extLst>
      <p:ext uri="{BB962C8B-B14F-4D97-AF65-F5344CB8AC3E}">
        <p14:creationId xmlns:p14="http://schemas.microsoft.com/office/powerpoint/2010/main" val="36758123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主要内容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410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光子的基本性质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光子的相干性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i="1" smtClean="0">
                <a:ea typeface="宋体" panose="02010600030101010101" pitchFamily="2" charset="-122"/>
              </a:rPr>
              <a:t>激光的模式与性质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激光束的传输与透镜变换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200" smtClean="0">
                <a:ea typeface="宋体" panose="02010600030101010101" pitchFamily="2" charset="-122"/>
              </a:rPr>
              <a:t>激光器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05800" cy="5486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600" smtClean="0">
                <a:ea typeface="宋体" panose="02010600030101010101" pitchFamily="2" charset="-122"/>
              </a:rPr>
              <a:t>光子的基本性质：</a:t>
            </a:r>
            <a:r>
              <a:rPr lang="zh-CN" altLang="en-US" sz="2600" b="1" smtClean="0">
                <a:solidFill>
                  <a:srgbClr val="FF3300"/>
                </a:solidFill>
                <a:ea typeface="宋体" panose="02010600030101010101" pitchFamily="2" charset="-122"/>
              </a:rPr>
              <a:t>（能量、质量、动量、偏振、自旋）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600" smtClean="0">
                <a:ea typeface="宋体" panose="02010600030101010101" pitchFamily="2" charset="-122"/>
              </a:rPr>
              <a:t>光子的相干性：</a:t>
            </a:r>
          </a:p>
          <a:p>
            <a:pPr eaLnBrk="1" hangingPunct="1">
              <a:lnSpc>
                <a:spcPct val="130000"/>
              </a:lnSpc>
            </a:pPr>
            <a:endParaRPr lang="zh-CN" altLang="en-US" sz="260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600" smtClean="0">
                <a:ea typeface="宋体" panose="02010600030101010101" pitchFamily="2" charset="-122"/>
              </a:rPr>
              <a:t>光与物质作用的三种基本过程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600" smtClean="0">
                <a:ea typeface="宋体" panose="02010600030101010101" pitchFamily="2" charset="-122"/>
              </a:rPr>
              <a:t>激光的形成原理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600" smtClean="0">
                <a:ea typeface="宋体" panose="02010600030101010101" pitchFamily="2" charset="-122"/>
              </a:rPr>
              <a:t>   </a:t>
            </a:r>
            <a:r>
              <a:rPr lang="zh-CN" altLang="en-US" sz="2600" b="1" smtClean="0">
                <a:solidFill>
                  <a:srgbClr val="FF3300"/>
                </a:solidFill>
                <a:ea typeface="宋体" panose="02010600030101010101" pitchFamily="2" charset="-122"/>
              </a:rPr>
              <a:t>工作物质、谐振腔、泵浦源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600" smtClean="0">
                <a:ea typeface="宋体" panose="02010600030101010101" pitchFamily="2" charset="-122"/>
              </a:rPr>
              <a:t>激光的模式与特性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600" smtClean="0">
                <a:ea typeface="宋体" panose="02010600030101010101" pitchFamily="2" charset="-122"/>
              </a:rPr>
              <a:t>    纵模、横模 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600" smtClean="0">
                <a:ea typeface="宋体" panose="02010600030101010101" pitchFamily="2" charset="-122"/>
              </a:rPr>
              <a:t>   方向性、单色性、高亮度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391400" cy="487363"/>
          </a:xfrm>
        </p:spPr>
        <p:txBody>
          <a:bodyPr/>
          <a:lstStyle/>
          <a:p>
            <a:pPr algn="ctr" eaLnBrk="1" hangingPunct="1"/>
            <a:r>
              <a:rPr lang="zh-CN" altLang="en-US" sz="4400" b="0" smtClean="0">
                <a:ea typeface="隶书" panose="02010509060101010101" pitchFamily="49" charset="-122"/>
              </a:rPr>
              <a:t>小结</a:t>
            </a:r>
          </a:p>
        </p:txBody>
      </p:sp>
      <p:grpSp>
        <p:nvGrpSpPr>
          <p:cNvPr id="41988" name="Group 10"/>
          <p:cNvGrpSpPr>
            <a:grpSpLocks/>
          </p:cNvGrpSpPr>
          <p:nvPr/>
        </p:nvGrpSpPr>
        <p:grpSpPr bwMode="auto">
          <a:xfrm>
            <a:off x="1752600" y="2286000"/>
            <a:ext cx="2590800" cy="850900"/>
            <a:chOff x="1104" y="1528"/>
            <a:chExt cx="1632" cy="536"/>
          </a:xfrm>
        </p:grpSpPr>
        <p:graphicFrame>
          <p:nvGraphicFramePr>
            <p:cNvPr id="41992" name="Object 4"/>
            <p:cNvGraphicFramePr>
              <a:graphicFrameLocks noChangeAspect="1"/>
            </p:cNvGraphicFramePr>
            <p:nvPr/>
          </p:nvGraphicFramePr>
          <p:xfrm>
            <a:off x="1104" y="1528"/>
            <a:ext cx="672" cy="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6" name="Equation" r:id="rId3" imgW="558558" imgH="406224" progId="Equation.DSMT4">
                    <p:embed/>
                  </p:oleObj>
                </mc:Choice>
                <mc:Fallback>
                  <p:oleObj name="Equation" r:id="rId3" imgW="558558" imgH="406224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528"/>
                          <a:ext cx="672" cy="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3" name="Object 5"/>
            <p:cNvGraphicFramePr>
              <a:graphicFrameLocks noChangeAspect="1"/>
            </p:cNvGraphicFramePr>
            <p:nvPr/>
          </p:nvGraphicFramePr>
          <p:xfrm>
            <a:off x="1968" y="1529"/>
            <a:ext cx="768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7" name="Equation" r:id="rId5" imgW="562059" imgH="390369" progId="Equation.DSMT4">
                    <p:embed/>
                  </p:oleObj>
                </mc:Choice>
                <mc:Fallback>
                  <p:oleObj name="Equation" r:id="rId5" imgW="562059" imgH="390369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529"/>
                          <a:ext cx="768" cy="5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989" name="Group 9"/>
          <p:cNvGrpSpPr>
            <a:grpSpLocks/>
          </p:cNvGrpSpPr>
          <p:nvPr/>
        </p:nvGrpSpPr>
        <p:grpSpPr bwMode="auto">
          <a:xfrm>
            <a:off x="5334000" y="1981200"/>
            <a:ext cx="1600200" cy="2378075"/>
            <a:chOff x="3696" y="1382"/>
            <a:chExt cx="1008" cy="1498"/>
          </a:xfrm>
        </p:grpSpPr>
        <p:sp>
          <p:nvSpPr>
            <p:cNvPr id="41990" name="AutoShape 7"/>
            <p:cNvSpPr>
              <a:spLocks/>
            </p:cNvSpPr>
            <p:nvPr/>
          </p:nvSpPr>
          <p:spPr bwMode="auto">
            <a:xfrm>
              <a:off x="3696" y="1680"/>
              <a:ext cx="144" cy="1152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991" name="Text Box 8"/>
            <p:cNvSpPr txBox="1">
              <a:spLocks noChangeArrowheads="1"/>
            </p:cNvSpPr>
            <p:nvPr/>
          </p:nvSpPr>
          <p:spPr bwMode="auto">
            <a:xfrm>
              <a:off x="3820" y="1382"/>
              <a:ext cx="884" cy="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ts val="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自发辐射</a:t>
              </a:r>
            </a:p>
            <a:p>
              <a:pPr algn="ctr" eaLnBrk="1" hangingPunct="1">
                <a:lnSpc>
                  <a:spcPts val="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受激吸收</a:t>
              </a:r>
            </a:p>
            <a:p>
              <a:pPr algn="ctr" eaLnBrk="1" hangingPunct="1">
                <a:lnSpc>
                  <a:spcPts val="6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rPr>
                <a:t>受激辐射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Text Box 2"/>
          <p:cNvSpPr txBox="1">
            <a:spLocks noChangeArrowheads="1"/>
          </p:cNvSpPr>
          <p:nvPr/>
        </p:nvSpPr>
        <p:spPr bwMode="auto">
          <a:xfrm>
            <a:off x="430213" y="990600"/>
            <a:ext cx="865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例：</a:t>
            </a:r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901700" y="1006475"/>
            <a:ext cx="8207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  设有一音叉，其尖端的质量为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0.050kg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，其频率被调到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480Hz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，振幅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1.0mm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。试求音叉尖端振动的量子数。 </a:t>
            </a:r>
          </a:p>
        </p:txBody>
      </p:sp>
      <p:sp>
        <p:nvSpPr>
          <p:cNvPr id="451588" name="Text Box 4"/>
          <p:cNvSpPr txBox="1">
            <a:spLocks noChangeArrowheads="1"/>
          </p:cNvSpPr>
          <p:nvPr/>
        </p:nvSpPr>
        <p:spPr bwMode="auto">
          <a:xfrm>
            <a:off x="395288" y="1752600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</a:p>
        </p:txBody>
      </p:sp>
      <p:sp>
        <p:nvSpPr>
          <p:cNvPr id="451589" name="Text Box 5"/>
          <p:cNvSpPr txBox="1">
            <a:spLocks noChangeArrowheads="1"/>
          </p:cNvSpPr>
          <p:nvPr/>
        </p:nvSpPr>
        <p:spPr bwMode="auto">
          <a:xfrm>
            <a:off x="971550" y="1752600"/>
            <a:ext cx="684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由谐振子的能量公式知，谐振子的能量为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1591" name="Object 7"/>
          <p:cNvGraphicFramePr>
            <a:graphicFrameLocks noChangeAspect="1"/>
          </p:cNvGraphicFramePr>
          <p:nvPr/>
        </p:nvGraphicFramePr>
        <p:xfrm>
          <a:off x="2411413" y="2141538"/>
          <a:ext cx="4103687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0" name="公式" r:id="rId3" imgW="1895511" imgH="371560" progId="Equation.3">
                  <p:embed/>
                </p:oleObj>
              </mc:Choice>
              <mc:Fallback>
                <p:oleObj name="公式" r:id="rId3" imgW="1895511" imgH="3715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141538"/>
                        <a:ext cx="4103687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92" name="Text Box 8"/>
          <p:cNvSpPr txBox="1">
            <a:spLocks noChangeArrowheads="1"/>
          </p:cNvSpPr>
          <p:nvPr/>
        </p:nvSpPr>
        <p:spPr bwMode="auto">
          <a:xfrm>
            <a:off x="971550" y="2971800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代入已知条件：</a:t>
            </a: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1594" name="Object 10"/>
          <p:cNvGraphicFramePr>
            <a:graphicFrameLocks noChangeAspect="1"/>
          </p:cNvGraphicFramePr>
          <p:nvPr/>
        </p:nvGraphicFramePr>
        <p:xfrm>
          <a:off x="647700" y="3419475"/>
          <a:ext cx="734536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1" name="公式" r:id="rId5" imgW="3067170" imgH="371560" progId="Equation.3">
                  <p:embed/>
                </p:oleObj>
              </mc:Choice>
              <mc:Fallback>
                <p:oleObj name="公式" r:id="rId5" imgW="3067170" imgH="3715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3419475"/>
                        <a:ext cx="7345363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1595" name="Group 11"/>
          <p:cNvGrpSpPr>
            <a:grpSpLocks/>
          </p:cNvGrpSpPr>
          <p:nvPr/>
        </p:nvGrpSpPr>
        <p:grpSpPr bwMode="auto">
          <a:xfrm>
            <a:off x="250825" y="4191000"/>
            <a:ext cx="7993063" cy="457200"/>
            <a:chOff x="158" y="2598"/>
            <a:chExt cx="5035" cy="288"/>
          </a:xfrm>
        </p:grpSpPr>
        <p:sp>
          <p:nvSpPr>
            <p:cNvPr id="43024" name="Text Box 12"/>
            <p:cNvSpPr txBox="1">
              <a:spLocks noChangeArrowheads="1"/>
            </p:cNvSpPr>
            <p:nvPr/>
          </p:nvSpPr>
          <p:spPr bwMode="auto">
            <a:xfrm>
              <a:off x="158" y="2598"/>
              <a:ext cx="50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根据普朗克量子假设：              ，音叉尖端的振动量子数为</a:t>
              </a:r>
            </a:p>
          </p:txBody>
        </p:sp>
        <p:graphicFrame>
          <p:nvGraphicFramePr>
            <p:cNvPr id="43025" name="Object 13"/>
            <p:cNvGraphicFramePr>
              <a:graphicFrameLocks noChangeAspect="1"/>
            </p:cNvGraphicFramePr>
            <p:nvPr/>
          </p:nvGraphicFramePr>
          <p:xfrm>
            <a:off x="2018" y="2620"/>
            <a:ext cx="81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92" name="公式" r:id="rId7" imgW="542889" imgH="161982" progId="Equation.3">
                    <p:embed/>
                  </p:oleObj>
                </mc:Choice>
                <mc:Fallback>
                  <p:oleObj name="公式" r:id="rId7" imgW="542889" imgH="161982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2620"/>
                          <a:ext cx="816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1598" name="Object 14"/>
          <p:cNvGraphicFramePr>
            <a:graphicFrameLocks noChangeAspect="1"/>
          </p:cNvGraphicFramePr>
          <p:nvPr/>
        </p:nvGraphicFramePr>
        <p:xfrm>
          <a:off x="1476375" y="4787900"/>
          <a:ext cx="62642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3" name="公式" r:id="rId9" imgW="2467155" imgH="390369" progId="Equation.3">
                  <p:embed/>
                </p:oleObj>
              </mc:Choice>
              <mc:Fallback>
                <p:oleObj name="公式" r:id="rId9" imgW="2467155" imgH="39036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787900"/>
                        <a:ext cx="626427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99" name="Text Box 15"/>
          <p:cNvSpPr txBox="1">
            <a:spLocks noChangeArrowheads="1"/>
          </p:cNvSpPr>
          <p:nvPr/>
        </p:nvSpPr>
        <p:spPr bwMode="auto">
          <a:xfrm>
            <a:off x="539750" y="5918200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讨论：</a:t>
            </a:r>
          </a:p>
        </p:txBody>
      </p:sp>
      <p:sp>
        <p:nvSpPr>
          <p:cNvPr id="451600" name="Text Box 16"/>
          <p:cNvSpPr txBox="1">
            <a:spLocks noChangeArrowheads="1"/>
          </p:cNvSpPr>
          <p:nvPr/>
        </p:nvSpPr>
        <p:spPr bwMode="auto">
          <a:xfrm>
            <a:off x="1403350" y="5959475"/>
            <a:ext cx="7200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宏观物体振动的量子数是非常大的，与很小的能量子相比，宏观物体的能量可以认为是连续分布的。</a:t>
            </a:r>
            <a:r>
              <a:rPr kumimoji="1" lang="zh-CN" altLang="en-US" sz="24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3023" name="Rectangle 17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例题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5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5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5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5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5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5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5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5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45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6" grpId="0"/>
      <p:bldP spid="451587" grpId="0"/>
      <p:bldP spid="451588" grpId="0"/>
      <p:bldP spid="451589" grpId="0"/>
      <p:bldP spid="451592" grpId="0"/>
      <p:bldP spid="451599" grpId="0"/>
      <p:bldP spid="45160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Text Box 2"/>
          <p:cNvSpPr txBox="1">
            <a:spLocks noChangeArrowheads="1"/>
          </p:cNvSpPr>
          <p:nvPr/>
        </p:nvSpPr>
        <p:spPr bwMode="auto">
          <a:xfrm>
            <a:off x="179388" y="1524000"/>
            <a:ext cx="100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例：</a:t>
            </a:r>
          </a:p>
        </p:txBody>
      </p:sp>
      <p:sp>
        <p:nvSpPr>
          <p:cNvPr id="452611" name="Text Box 3"/>
          <p:cNvSpPr txBox="1">
            <a:spLocks noChangeArrowheads="1"/>
          </p:cNvSpPr>
          <p:nvPr/>
        </p:nvSpPr>
        <p:spPr bwMode="auto">
          <a:xfrm>
            <a:off x="755650" y="1524000"/>
            <a:ext cx="8316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计算波长为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600nm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的红光与波长为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0.1nm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光的光子能量。 </a:t>
            </a:r>
          </a:p>
        </p:txBody>
      </p:sp>
      <p:sp>
        <p:nvSpPr>
          <p:cNvPr id="452612" name="Text Box 4"/>
          <p:cNvSpPr txBox="1">
            <a:spLocks noChangeArrowheads="1"/>
          </p:cNvSpPr>
          <p:nvPr/>
        </p:nvSpPr>
        <p:spPr bwMode="auto">
          <a:xfrm>
            <a:off x="179388" y="2171700"/>
            <a:ext cx="100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</a:p>
        </p:txBody>
      </p:sp>
      <p:sp>
        <p:nvSpPr>
          <p:cNvPr id="452613" name="Text Box 5"/>
          <p:cNvSpPr txBox="1">
            <a:spLocks noChangeArrowheads="1"/>
          </p:cNvSpPr>
          <p:nvPr/>
        </p:nvSpPr>
        <p:spPr bwMode="auto">
          <a:xfrm>
            <a:off x="755650" y="2171700"/>
            <a:ext cx="280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红光光子能量为：</a:t>
            </a: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2615" name="Object 7"/>
          <p:cNvGraphicFramePr>
            <a:graphicFrameLocks noChangeAspect="1"/>
          </p:cNvGraphicFramePr>
          <p:nvPr/>
        </p:nvGraphicFramePr>
        <p:xfrm>
          <a:off x="684213" y="2890838"/>
          <a:ext cx="8208962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6" name="公式" r:id="rId3" imgW="3248133" imgH="437965" progId="Equation.3">
                  <p:embed/>
                </p:oleObj>
              </mc:Choice>
              <mc:Fallback>
                <p:oleObj name="公式" r:id="rId3" imgW="3248133" imgH="43796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890838"/>
                        <a:ext cx="8208962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16" name="Text Box 8"/>
          <p:cNvSpPr txBox="1">
            <a:spLocks noChangeArrowheads="1"/>
          </p:cNvSpPr>
          <p:nvPr/>
        </p:nvSpPr>
        <p:spPr bwMode="auto">
          <a:xfrm>
            <a:off x="827088" y="4259263"/>
            <a:ext cx="2376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zh-CN" altLang="en-US" sz="2400" b="1">
                <a:latin typeface="Times New Roman" panose="02020603050405020304" pitchFamily="18" charset="0"/>
                <a:ea typeface="宋体" panose="02010600030101010101" pitchFamily="2" charset="-122"/>
              </a:rPr>
              <a:t>光光子能量为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2618" name="Object 10"/>
          <p:cNvGraphicFramePr>
            <a:graphicFrameLocks noChangeAspect="1"/>
          </p:cNvGraphicFramePr>
          <p:nvPr/>
        </p:nvGraphicFramePr>
        <p:xfrm>
          <a:off x="755650" y="5051425"/>
          <a:ext cx="81375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7" name="公式" r:id="rId5" imgW="3286089" imgH="437965" progId="Equation.3">
                  <p:embed/>
                </p:oleObj>
              </mc:Choice>
              <mc:Fallback>
                <p:oleObj name="公式" r:id="rId5" imgW="3286089" imgH="43796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051425"/>
                        <a:ext cx="8137525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3" name="Rectangle 11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例题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5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5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5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5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5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0" grpId="0"/>
      <p:bldP spid="452611" grpId="0"/>
      <p:bldP spid="452612" grpId="0"/>
      <p:bldP spid="452613" grpId="0"/>
      <p:bldP spid="4526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>
                <a:ea typeface="宋体" panose="02010600030101010101" pitchFamily="2" charset="-122"/>
              </a:rPr>
              <a:t>习题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76200" y="1360488"/>
            <a:ext cx="86487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1.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为使波长为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632.8nm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的激光的相干长度等于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1000m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   它的单色性应该是多少？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53975" y="3808413"/>
            <a:ext cx="9013825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如果激光器和微波激射器分别在</a:t>
            </a:r>
            <a:r>
              <a:rPr lang="el-GR" altLang="zh-CN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=10</a:t>
            </a:r>
            <a:r>
              <a:rPr lang="el-GR" altLang="zh-CN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500nm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  3000MHz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输出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1W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的连续功率，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  问每秒钟从激光上能级向下能级跃迁的粒子数是多少？</a:t>
            </a:r>
            <a:endParaRPr lang="zh-CN" altLang="el-GR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457200" y="1690688"/>
            <a:ext cx="8477250" cy="295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b="1">
                <a:solidFill>
                  <a:srgbClr val="0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中文参考书的建议： </a:t>
            </a:r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ˎ̥"/>
              <a:cs typeface="ˎ̥"/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endParaRPr lang="zh-CN" altLang="en-US" sz="32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</a:pPr>
            <a:r>
              <a:rPr lang="zh-CN" altLang="en-US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陈钰清和王静环</a:t>
            </a:r>
            <a:r>
              <a:rPr lang="en-US" altLang="zh-CN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激光原理</a:t>
            </a:r>
            <a:r>
              <a:rPr lang="en-US" altLang="zh-CN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3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kumimoji="1" lang="zh-CN" altLang="en-US" sz="3200">
              <a:latin typeface="Times New Roman" panose="02020603050405020304" pitchFamily="18" charset="0"/>
              <a:ea typeface="ˎ̥"/>
              <a:cs typeface="ˎ̥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b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endParaRPr kumimoji="1" lang="zh-CN" altLang="en-US" sz="3200">
              <a:latin typeface="Times New Roman" panose="02020603050405020304" pitchFamily="18" charset="0"/>
              <a:ea typeface="ˎ̥"/>
              <a:cs typeface="ˎ̥"/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</a:pP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周炳琨，高以智，陈倜嵘，陈家骅，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《</a:t>
            </a:r>
            <a:r>
              <a:rPr lang="zh-CN" alt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激光原理</a:t>
            </a:r>
            <a:r>
              <a:rPr lang="en-US" altLang="zh-CN" sz="32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》</a:t>
            </a:r>
            <a:endParaRPr lang="en-US" altLang="zh-CN" sz="3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理论体系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4525"/>
            <a:ext cx="8229600" cy="38766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激光器的严格理论是建立在量子电动力学基础上的量子理论，在原则上可以描述激光器的全部特性；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不同近似程度的理论用来描述激光器的不同层次的特性，每种近似理论都揭示出激光器的某些特性，因此可以根据具体应用选择合适的近似理论；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普遍用到的理论是</a:t>
            </a:r>
            <a:r>
              <a:rPr lang="zh-CN" altLang="en-US" smtClean="0">
                <a:solidFill>
                  <a:srgbClr val="FF0000"/>
                </a:solidFill>
                <a:ea typeface="宋体" panose="02010600030101010101" pitchFamily="2" charset="-122"/>
              </a:rPr>
              <a:t>经典理论</a:t>
            </a:r>
            <a:r>
              <a:rPr lang="zh-CN" altLang="en-US" smtClean="0">
                <a:ea typeface="宋体" panose="02010600030101010101" pitchFamily="2" charset="-122"/>
              </a:rPr>
              <a:t>和</a:t>
            </a:r>
            <a:r>
              <a:rPr lang="zh-CN" altLang="en-US" smtClean="0">
                <a:solidFill>
                  <a:srgbClr val="FF0000"/>
                </a:solidFill>
                <a:ea typeface="宋体" panose="02010600030101010101" pitchFamily="2" charset="-122"/>
              </a:rPr>
              <a:t>速率方程</a:t>
            </a:r>
            <a:r>
              <a:rPr lang="zh-CN" altLang="en-US" smtClean="0"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84" name="Group 44"/>
          <p:cNvGrpSpPr>
            <a:grpSpLocks/>
          </p:cNvGrpSpPr>
          <p:nvPr/>
        </p:nvGrpSpPr>
        <p:grpSpPr bwMode="auto">
          <a:xfrm>
            <a:off x="844550" y="4111625"/>
            <a:ext cx="5661025" cy="1592263"/>
            <a:chOff x="532" y="2590"/>
            <a:chExt cx="3566" cy="1003"/>
          </a:xfrm>
        </p:grpSpPr>
        <p:grpSp>
          <p:nvGrpSpPr>
            <p:cNvPr id="11303" name="Group 3"/>
            <p:cNvGrpSpPr>
              <a:grpSpLocks/>
            </p:cNvGrpSpPr>
            <p:nvPr/>
          </p:nvGrpSpPr>
          <p:grpSpPr bwMode="auto">
            <a:xfrm>
              <a:off x="532" y="2590"/>
              <a:ext cx="3566" cy="306"/>
              <a:chOff x="268" y="2289"/>
              <a:chExt cx="3566" cy="306"/>
            </a:xfrm>
          </p:grpSpPr>
          <p:sp>
            <p:nvSpPr>
              <p:cNvPr id="11305" name="Text Box 4"/>
              <p:cNvSpPr txBox="1">
                <a:spLocks noChangeArrowheads="1"/>
              </p:cNvSpPr>
              <p:nvPr/>
            </p:nvSpPr>
            <p:spPr bwMode="auto">
              <a:xfrm>
                <a:off x="823" y="2289"/>
                <a:ext cx="301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solidFill>
                      <a:srgbClr val="0000FF"/>
                    </a:solidFill>
                    <a:latin typeface="Arial" panose="020B0604020202020204" pitchFamily="34" charset="0"/>
                    <a:ea typeface="楷体_GB2312" pitchFamily="49" charset="-122"/>
                  </a:rPr>
                  <a:t>两光波场具有明显相干性的条件：</a:t>
                </a:r>
              </a:p>
            </p:txBody>
          </p:sp>
          <p:graphicFrame>
            <p:nvGraphicFramePr>
              <p:cNvPr id="11306" name="Object 5"/>
              <p:cNvGraphicFramePr>
                <a:graphicFrameLocks noChangeAspect="1"/>
              </p:cNvGraphicFramePr>
              <p:nvPr/>
            </p:nvGraphicFramePr>
            <p:xfrm>
              <a:off x="268" y="2293"/>
              <a:ext cx="604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99" name="Equation" r:id="rId3" imgW="438222" imgH="209578" progId="Equation.DSMT4">
                      <p:embed/>
                    </p:oleObj>
                  </mc:Choice>
                  <mc:Fallback>
                    <p:oleObj name="Equation" r:id="rId3" imgW="438222" imgH="209578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" y="2293"/>
                            <a:ext cx="604" cy="3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304" name="Object 6"/>
            <p:cNvGraphicFramePr>
              <a:graphicFrameLocks noChangeAspect="1"/>
            </p:cNvGraphicFramePr>
            <p:nvPr/>
          </p:nvGraphicFramePr>
          <p:xfrm>
            <a:off x="1305" y="2954"/>
            <a:ext cx="1018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0" name="Equation" r:id="rId5" imgW="647419" imgH="406224" progId="Equation.DSMT4">
                    <p:embed/>
                  </p:oleObj>
                </mc:Choice>
                <mc:Fallback>
                  <p:oleObj name="Equation" r:id="rId5" imgW="647419" imgH="406224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5" y="2954"/>
                          <a:ext cx="1018" cy="6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9847" name="Object 7"/>
          <p:cNvGraphicFramePr>
            <a:graphicFrameLocks noChangeAspect="1"/>
          </p:cNvGraphicFramePr>
          <p:nvPr/>
        </p:nvGraphicFramePr>
        <p:xfrm>
          <a:off x="2120900" y="5524500"/>
          <a:ext cx="1498600" cy="1042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1" name="Equation" r:id="rId7" imgW="583947" imgH="406224" progId="Equation.DSMT4">
                  <p:embed/>
                </p:oleObj>
              </mc:Choice>
              <mc:Fallback>
                <p:oleObj name="Equation" r:id="rId7" imgW="583947" imgH="40622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5524500"/>
                        <a:ext cx="1498600" cy="1042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9886" name="Group 46"/>
          <p:cNvGrpSpPr>
            <a:grpSpLocks/>
          </p:cNvGrpSpPr>
          <p:nvPr/>
        </p:nvGrpSpPr>
        <p:grpSpPr bwMode="auto">
          <a:xfrm>
            <a:off x="3740150" y="4953000"/>
            <a:ext cx="4641850" cy="1828800"/>
            <a:chOff x="2356" y="3120"/>
            <a:chExt cx="2924" cy="1152"/>
          </a:xfrm>
        </p:grpSpPr>
        <p:grpSp>
          <p:nvGrpSpPr>
            <p:cNvPr id="11296" name="Group 8"/>
            <p:cNvGrpSpPr>
              <a:grpSpLocks/>
            </p:cNvGrpSpPr>
            <p:nvPr/>
          </p:nvGrpSpPr>
          <p:grpSpPr bwMode="auto">
            <a:xfrm>
              <a:off x="2356" y="3120"/>
              <a:ext cx="2115" cy="842"/>
              <a:chOff x="2228" y="2857"/>
              <a:chExt cx="2115" cy="842"/>
            </a:xfrm>
          </p:grpSpPr>
          <p:sp>
            <p:nvSpPr>
              <p:cNvPr id="11300" name="AutoShape 9"/>
              <p:cNvSpPr>
                <a:spLocks/>
              </p:cNvSpPr>
              <p:nvPr/>
            </p:nvSpPr>
            <p:spPr bwMode="auto">
              <a:xfrm>
                <a:off x="2228" y="2857"/>
                <a:ext cx="107" cy="842"/>
              </a:xfrm>
              <a:prstGeom prst="rightBrace">
                <a:avLst>
                  <a:gd name="adj1" fmla="val 65576"/>
                  <a:gd name="adj2" fmla="val 50000"/>
                </a:avLst>
              </a:prstGeom>
              <a:noFill/>
              <a:ln w="19050">
                <a:solidFill>
                  <a:srgbClr val="A500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301" name="Line 10"/>
              <p:cNvSpPr>
                <a:spLocks noChangeShapeType="1"/>
              </p:cNvSpPr>
              <p:nvPr/>
            </p:nvSpPr>
            <p:spPr bwMode="auto">
              <a:xfrm>
                <a:off x="2394" y="3289"/>
                <a:ext cx="435" cy="0"/>
              </a:xfrm>
              <a:prstGeom prst="line">
                <a:avLst/>
              </a:prstGeom>
              <a:noFill/>
              <a:ln w="19050">
                <a:solidFill>
                  <a:srgbClr val="FF006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1302" name="Object 11"/>
              <p:cNvGraphicFramePr>
                <a:graphicFrameLocks noChangeAspect="1"/>
              </p:cNvGraphicFramePr>
              <p:nvPr/>
            </p:nvGraphicFramePr>
            <p:xfrm>
              <a:off x="2884" y="2931"/>
              <a:ext cx="1459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502" name="Equation" r:id="rId9" imgW="981111" imgH="447561" progId="Equation.DSMT4">
                      <p:embed/>
                    </p:oleObj>
                  </mc:Choice>
                  <mc:Fallback>
                    <p:oleObj name="Equation" r:id="rId9" imgW="981111" imgH="447561" progId="Equation.DSMT4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4" y="2931"/>
                            <a:ext cx="1459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297" name="Group 45"/>
            <p:cNvGrpSpPr>
              <a:grpSpLocks/>
            </p:cNvGrpSpPr>
            <p:nvPr/>
          </p:nvGrpSpPr>
          <p:grpSpPr bwMode="auto">
            <a:xfrm>
              <a:off x="3313" y="3729"/>
              <a:ext cx="1967" cy="543"/>
              <a:chOff x="3313" y="3729"/>
              <a:chExt cx="1967" cy="543"/>
            </a:xfrm>
          </p:grpSpPr>
          <p:sp>
            <p:nvSpPr>
              <p:cNvPr id="11298" name="Line 13"/>
              <p:cNvSpPr>
                <a:spLocks noChangeShapeType="1"/>
              </p:cNvSpPr>
              <p:nvPr/>
            </p:nvSpPr>
            <p:spPr bwMode="auto">
              <a:xfrm flipH="1" flipV="1">
                <a:off x="3313" y="3729"/>
                <a:ext cx="118" cy="306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9" name="Text Box 14"/>
              <p:cNvSpPr txBox="1">
                <a:spLocks noChangeArrowheads="1"/>
              </p:cNvSpPr>
              <p:nvPr/>
            </p:nvSpPr>
            <p:spPr bwMode="auto">
              <a:xfrm>
                <a:off x="3372" y="3984"/>
                <a:ext cx="19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sz="2400" b="1">
                    <a:latin typeface="Arial" panose="020B0604020202020204" pitchFamily="34" charset="0"/>
                    <a:ea typeface="楷体_GB2312" pitchFamily="49" charset="-122"/>
                  </a:rPr>
                  <a:t>光源的相干面积</a:t>
                </a:r>
                <a:r>
                  <a:rPr lang="en-US" altLang="zh-CN" sz="2400" b="1">
                    <a:latin typeface="Arial" panose="020B0604020202020204" pitchFamily="34" charset="0"/>
                    <a:ea typeface="楷体_GB2312" pitchFamily="49" charset="-122"/>
                  </a:rPr>
                  <a:t>A</a:t>
                </a:r>
                <a:r>
                  <a:rPr lang="en-US" altLang="zh-CN" sz="2400" b="1" baseline="-25000">
                    <a:latin typeface="Arial" panose="020B0604020202020204" pitchFamily="34" charset="0"/>
                    <a:ea typeface="楷体_GB2312" pitchFamily="49" charset="-122"/>
                  </a:rPr>
                  <a:t>C   </a:t>
                </a:r>
                <a:endParaRPr lang="en-US" altLang="zh-CN" sz="2400" b="1"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</p:grpSp>
      </p:grpSp>
      <p:grpSp>
        <p:nvGrpSpPr>
          <p:cNvPr id="11269" name="Group 15"/>
          <p:cNvGrpSpPr>
            <a:grpSpLocks/>
          </p:cNvGrpSpPr>
          <p:nvPr/>
        </p:nvGrpSpPr>
        <p:grpSpPr bwMode="auto">
          <a:xfrm>
            <a:off x="1870075" y="1106488"/>
            <a:ext cx="5326063" cy="3028950"/>
            <a:chOff x="474" y="396"/>
            <a:chExt cx="3355" cy="1908"/>
          </a:xfrm>
        </p:grpSpPr>
        <p:sp>
          <p:nvSpPr>
            <p:cNvPr id="11271" name="Line 16"/>
            <p:cNvSpPr>
              <a:spLocks noChangeShapeType="1"/>
            </p:cNvSpPr>
            <p:nvPr/>
          </p:nvSpPr>
          <p:spPr bwMode="auto">
            <a:xfrm>
              <a:off x="1091" y="1141"/>
              <a:ext cx="0" cy="3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2" name="Line 17"/>
            <p:cNvSpPr>
              <a:spLocks noChangeShapeType="1"/>
            </p:cNvSpPr>
            <p:nvPr/>
          </p:nvSpPr>
          <p:spPr bwMode="auto">
            <a:xfrm>
              <a:off x="2585" y="588"/>
              <a:ext cx="0" cy="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Line 18"/>
            <p:cNvSpPr>
              <a:spLocks noChangeShapeType="1"/>
            </p:cNvSpPr>
            <p:nvPr/>
          </p:nvSpPr>
          <p:spPr bwMode="auto">
            <a:xfrm>
              <a:off x="2585" y="1011"/>
              <a:ext cx="0" cy="6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Line 19"/>
            <p:cNvSpPr>
              <a:spLocks noChangeShapeType="1"/>
            </p:cNvSpPr>
            <p:nvPr/>
          </p:nvSpPr>
          <p:spPr bwMode="auto">
            <a:xfrm>
              <a:off x="2574" y="1693"/>
              <a:ext cx="0" cy="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Line 20"/>
            <p:cNvSpPr>
              <a:spLocks noChangeShapeType="1"/>
            </p:cNvSpPr>
            <p:nvPr/>
          </p:nvSpPr>
          <p:spPr bwMode="auto">
            <a:xfrm>
              <a:off x="846" y="1317"/>
              <a:ext cx="27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Line 21"/>
            <p:cNvSpPr>
              <a:spLocks noChangeShapeType="1"/>
            </p:cNvSpPr>
            <p:nvPr/>
          </p:nvSpPr>
          <p:spPr bwMode="auto">
            <a:xfrm flipV="1">
              <a:off x="1081" y="964"/>
              <a:ext cx="1493" cy="36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Line 22"/>
            <p:cNvSpPr>
              <a:spLocks noChangeShapeType="1"/>
            </p:cNvSpPr>
            <p:nvPr/>
          </p:nvSpPr>
          <p:spPr bwMode="auto">
            <a:xfrm>
              <a:off x="1081" y="1317"/>
              <a:ext cx="1493" cy="35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Line 23"/>
            <p:cNvSpPr>
              <a:spLocks noChangeShapeType="1"/>
            </p:cNvSpPr>
            <p:nvPr/>
          </p:nvSpPr>
          <p:spPr bwMode="auto">
            <a:xfrm flipH="1">
              <a:off x="775" y="1129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9" name="Line 24"/>
            <p:cNvSpPr>
              <a:spLocks noChangeShapeType="1"/>
            </p:cNvSpPr>
            <p:nvPr/>
          </p:nvSpPr>
          <p:spPr bwMode="auto">
            <a:xfrm flipH="1">
              <a:off x="770" y="1513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0" name="Line 25"/>
            <p:cNvSpPr>
              <a:spLocks noChangeShapeType="1"/>
            </p:cNvSpPr>
            <p:nvPr/>
          </p:nvSpPr>
          <p:spPr bwMode="auto">
            <a:xfrm>
              <a:off x="904" y="823"/>
              <a:ext cx="0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1" name="Line 26"/>
            <p:cNvSpPr>
              <a:spLocks noChangeShapeType="1"/>
            </p:cNvSpPr>
            <p:nvPr/>
          </p:nvSpPr>
          <p:spPr bwMode="auto">
            <a:xfrm flipV="1">
              <a:off x="905" y="1505"/>
              <a:ext cx="0" cy="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82" name="Object 27"/>
            <p:cNvGraphicFramePr>
              <a:graphicFrameLocks noChangeAspect="1"/>
            </p:cNvGraphicFramePr>
            <p:nvPr/>
          </p:nvGraphicFramePr>
          <p:xfrm>
            <a:off x="474" y="1184"/>
            <a:ext cx="341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3" name="Equation" r:id="rId11" imgW="209718" imgH="161982" progId="Equation.DSMT4">
                    <p:embed/>
                  </p:oleObj>
                </mc:Choice>
                <mc:Fallback>
                  <p:oleObj name="Equation" r:id="rId11" imgW="209718" imgH="161982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" y="1184"/>
                          <a:ext cx="341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3" name="Freeform 28"/>
            <p:cNvSpPr>
              <a:spLocks/>
            </p:cNvSpPr>
            <p:nvPr/>
          </p:nvSpPr>
          <p:spPr bwMode="auto">
            <a:xfrm>
              <a:off x="1445" y="1246"/>
              <a:ext cx="24" cy="165"/>
            </a:xfrm>
            <a:custGeom>
              <a:avLst/>
              <a:gdLst>
                <a:gd name="T0" fmla="*/ 0 w 24"/>
                <a:gd name="T1" fmla="*/ 0 h 165"/>
                <a:gd name="T2" fmla="*/ 24 w 24"/>
                <a:gd name="T3" fmla="*/ 83 h 165"/>
                <a:gd name="T4" fmla="*/ 0 w 24"/>
                <a:gd name="T5" fmla="*/ 165 h 1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" h="165">
                  <a:moveTo>
                    <a:pt x="0" y="0"/>
                  </a:moveTo>
                  <a:cubicBezTo>
                    <a:pt x="12" y="28"/>
                    <a:pt x="24" y="56"/>
                    <a:pt x="24" y="83"/>
                  </a:cubicBezTo>
                  <a:cubicBezTo>
                    <a:pt x="24" y="110"/>
                    <a:pt x="12" y="137"/>
                    <a:pt x="0" y="16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84" name="Object 29"/>
            <p:cNvGraphicFramePr>
              <a:graphicFrameLocks noChangeAspect="1"/>
            </p:cNvGraphicFramePr>
            <p:nvPr/>
          </p:nvGraphicFramePr>
          <p:xfrm>
            <a:off x="1521" y="1176"/>
            <a:ext cx="360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4" name="Equation" r:id="rId13" imgW="218919" imgH="161982" progId="Equation.DSMT4">
                    <p:embed/>
                  </p:oleObj>
                </mc:Choice>
                <mc:Fallback>
                  <p:oleObj name="Equation" r:id="rId13" imgW="218919" imgH="161982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1" y="1176"/>
                          <a:ext cx="360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5" name="Object 30"/>
            <p:cNvGraphicFramePr>
              <a:graphicFrameLocks noChangeAspect="1"/>
            </p:cNvGraphicFramePr>
            <p:nvPr/>
          </p:nvGraphicFramePr>
          <p:xfrm>
            <a:off x="2294" y="625"/>
            <a:ext cx="265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5" name="Equation" r:id="rId15" imgW="161793" imgH="209578" progId="Equation.DSMT4">
                    <p:embed/>
                  </p:oleObj>
                </mc:Choice>
                <mc:Fallback>
                  <p:oleObj name="Equation" r:id="rId15" imgW="161793" imgH="209578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4" y="625"/>
                          <a:ext cx="265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6" name="Object 31"/>
            <p:cNvGraphicFramePr>
              <a:graphicFrameLocks noChangeAspect="1"/>
            </p:cNvGraphicFramePr>
            <p:nvPr/>
          </p:nvGraphicFramePr>
          <p:xfrm>
            <a:off x="2317" y="1630"/>
            <a:ext cx="284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6" name="Equation" r:id="rId17" imgW="171378" imgH="209578" progId="Equation.DSMT4">
                    <p:embed/>
                  </p:oleObj>
                </mc:Choice>
                <mc:Fallback>
                  <p:oleObj name="Equation" r:id="rId17" imgW="171378" imgH="209578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7" y="1630"/>
                          <a:ext cx="284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7" name="Line 32"/>
            <p:cNvSpPr>
              <a:spLocks noChangeShapeType="1"/>
            </p:cNvSpPr>
            <p:nvPr/>
          </p:nvSpPr>
          <p:spPr bwMode="auto">
            <a:xfrm>
              <a:off x="2585" y="964"/>
              <a:ext cx="7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Line 33"/>
            <p:cNvSpPr>
              <a:spLocks noChangeShapeType="1"/>
            </p:cNvSpPr>
            <p:nvPr/>
          </p:nvSpPr>
          <p:spPr bwMode="auto">
            <a:xfrm>
              <a:off x="2574" y="1669"/>
              <a:ext cx="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Line 34"/>
            <p:cNvSpPr>
              <a:spLocks noChangeShapeType="1"/>
            </p:cNvSpPr>
            <p:nvPr/>
          </p:nvSpPr>
          <p:spPr bwMode="auto">
            <a:xfrm>
              <a:off x="2879" y="964"/>
              <a:ext cx="0" cy="6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90" name="Object 35"/>
            <p:cNvGraphicFramePr>
              <a:graphicFrameLocks noChangeAspect="1"/>
            </p:cNvGraphicFramePr>
            <p:nvPr/>
          </p:nvGraphicFramePr>
          <p:xfrm>
            <a:off x="2884" y="1015"/>
            <a:ext cx="261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7" name="Equation" r:id="rId19" imgW="171378" imgH="209578" progId="Equation.DSMT4">
                    <p:embed/>
                  </p:oleObj>
                </mc:Choice>
                <mc:Fallback>
                  <p:oleObj name="Equation" r:id="rId19" imgW="171378" imgH="209578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4" y="1015"/>
                          <a:ext cx="261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1" name="Object 36"/>
            <p:cNvGraphicFramePr>
              <a:graphicFrameLocks noChangeAspect="1"/>
            </p:cNvGraphicFramePr>
            <p:nvPr/>
          </p:nvGraphicFramePr>
          <p:xfrm>
            <a:off x="3672" y="1237"/>
            <a:ext cx="157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8" name="Equation" r:id="rId21" imgW="114201" imgH="139579" progId="Equation.DSMT4">
                    <p:embed/>
                  </p:oleObj>
                </mc:Choice>
                <mc:Fallback>
                  <p:oleObj name="Equation" r:id="rId21" imgW="114201" imgH="139579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2" y="1237"/>
                          <a:ext cx="157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2" name="Line 37"/>
            <p:cNvSpPr>
              <a:spLocks noChangeShapeType="1"/>
            </p:cNvSpPr>
            <p:nvPr/>
          </p:nvSpPr>
          <p:spPr bwMode="auto">
            <a:xfrm>
              <a:off x="916" y="2186"/>
              <a:ext cx="16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93" name="Object 38"/>
            <p:cNvGraphicFramePr>
              <a:graphicFrameLocks noChangeAspect="1"/>
            </p:cNvGraphicFramePr>
            <p:nvPr/>
          </p:nvGraphicFramePr>
          <p:xfrm>
            <a:off x="1552" y="1944"/>
            <a:ext cx="227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9" name="Equation" r:id="rId23" imgW="143007" imgH="142790" progId="Equation.DSMT4">
                    <p:embed/>
                  </p:oleObj>
                </mc:Choice>
                <mc:Fallback>
                  <p:oleObj name="Equation" r:id="rId23" imgW="143007" imgH="14279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2" y="1944"/>
                          <a:ext cx="227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4" name="Line 39"/>
            <p:cNvSpPr>
              <a:spLocks noChangeShapeType="1"/>
            </p:cNvSpPr>
            <p:nvPr/>
          </p:nvSpPr>
          <p:spPr bwMode="auto">
            <a:xfrm flipV="1">
              <a:off x="905" y="400"/>
              <a:ext cx="0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95" name="Object 40"/>
            <p:cNvGraphicFramePr>
              <a:graphicFrameLocks noChangeAspect="1"/>
            </p:cNvGraphicFramePr>
            <p:nvPr/>
          </p:nvGraphicFramePr>
          <p:xfrm>
            <a:off x="925" y="396"/>
            <a:ext cx="229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10" name="Equation" r:id="rId25" imgW="139700" imgH="139700" progId="Equation.DSMT4">
                    <p:embed/>
                  </p:oleObj>
                </mc:Choice>
                <mc:Fallback>
                  <p:oleObj name="Equation" r:id="rId25" imgW="139700" imgH="1397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5" y="396"/>
                          <a:ext cx="229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70" name="Rectangle 42"/>
          <p:cNvSpPr>
            <a:spLocks noChangeArrowheads="1"/>
          </p:cNvSpPr>
          <p:nvPr/>
        </p:nvSpPr>
        <p:spPr bwMode="white">
          <a:xfrm>
            <a:off x="1143000" y="457200"/>
            <a:ext cx="73914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光源的相干面积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50.7|9.5|26.4|48.8|4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|9.2|245.4"/>
</p:tagLst>
</file>

<file path=ppt/theme/theme1.xml><?xml version="1.0" encoding="utf-8"?>
<a:theme xmlns:a="http://schemas.openxmlformats.org/drawingml/2006/main" name="sample">
  <a:themeElements>
    <a:clrScheme name="sample 1">
      <a:dk1>
        <a:srgbClr val="000000"/>
      </a:dk1>
      <a:lt1>
        <a:srgbClr val="FFFFFF"/>
      </a:lt1>
      <a:dk2>
        <a:srgbClr val="000798"/>
      </a:dk2>
      <a:lt2>
        <a:srgbClr val="B2B2B2"/>
      </a:lt2>
      <a:accent1>
        <a:srgbClr val="1B33E7"/>
      </a:accent1>
      <a:accent2>
        <a:srgbClr val="6699FF"/>
      </a:accent2>
      <a:accent3>
        <a:srgbClr val="FFFFFF"/>
      </a:accent3>
      <a:accent4>
        <a:srgbClr val="000000"/>
      </a:accent4>
      <a:accent5>
        <a:srgbClr val="ABADF1"/>
      </a:accent5>
      <a:accent6>
        <a:srgbClr val="5C8AE7"/>
      </a:accent6>
      <a:hlink>
        <a:srgbClr val="99CCFF"/>
      </a:hlink>
      <a:folHlink>
        <a:srgbClr val="3366CC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4431</TotalTime>
  <Words>3525</Words>
  <Application>Microsoft Office PowerPoint</Application>
  <PresentationFormat>全屏显示(4:3)</PresentationFormat>
  <Paragraphs>551</Paragraphs>
  <Slides>88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88</vt:i4>
      </vt:variant>
    </vt:vector>
  </HeadingPairs>
  <TitlesOfParts>
    <vt:vector size="111" baseType="lpstr">
      <vt:lpstr>ˎ̥</vt:lpstr>
      <vt:lpstr>GreekS</vt:lpstr>
      <vt:lpstr>Monotype Sorts</vt:lpstr>
      <vt:lpstr>仿宋_GB2312</vt:lpstr>
      <vt:lpstr>黑体</vt:lpstr>
      <vt:lpstr>华文新魏</vt:lpstr>
      <vt:lpstr>华文中宋</vt:lpstr>
      <vt:lpstr>楷体_GB2312</vt:lpstr>
      <vt:lpstr>隶书</vt:lpstr>
      <vt:lpstr>宋体</vt:lpstr>
      <vt:lpstr>幼圆</vt:lpstr>
      <vt:lpstr>Arial</vt:lpstr>
      <vt:lpstr>Symbol</vt:lpstr>
      <vt:lpstr>Tahoma</vt:lpstr>
      <vt:lpstr>Times New Roman</vt:lpstr>
      <vt:lpstr>Verdana</vt:lpstr>
      <vt:lpstr>Wingdings</vt:lpstr>
      <vt:lpstr>sample</vt:lpstr>
      <vt:lpstr>Equation</vt:lpstr>
      <vt:lpstr>公式</vt:lpstr>
      <vt:lpstr>位图图像</vt:lpstr>
      <vt:lpstr>Visio</vt:lpstr>
      <vt:lpstr>文档</vt:lpstr>
      <vt:lpstr>激光原理</vt:lpstr>
      <vt:lpstr>PowerPoint 演示文稿</vt:lpstr>
      <vt:lpstr>主要内容</vt:lpstr>
      <vt:lpstr>光子的基本性质</vt:lpstr>
      <vt:lpstr>主要内容</vt:lpstr>
      <vt:lpstr>光子的相干性</vt:lpstr>
      <vt:lpstr>PowerPoint 演示文稿</vt:lpstr>
      <vt:lpstr>PowerPoint 演示文稿</vt:lpstr>
      <vt:lpstr>PowerPoint 演示文稿</vt:lpstr>
      <vt:lpstr>PowerPoint 演示文稿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光与物质相互作用</vt:lpstr>
      <vt:lpstr>主要内容</vt:lpstr>
      <vt:lpstr>激光的形成原理</vt:lpstr>
      <vt:lpstr>激光的形成原理</vt:lpstr>
      <vt:lpstr>激光的形成原理</vt:lpstr>
      <vt:lpstr>增益饱和、增益曲线</vt:lpstr>
      <vt:lpstr>粒子数反转</vt:lpstr>
      <vt:lpstr>PowerPoint 演示文稿</vt:lpstr>
      <vt:lpstr>PowerPoint 演示文稿</vt:lpstr>
      <vt:lpstr>PowerPoint 演示文稿</vt:lpstr>
      <vt:lpstr>PowerPoint 演示文稿</vt:lpstr>
      <vt:lpstr>主要内容</vt:lpstr>
      <vt:lpstr>PowerPoint 演示文稿</vt:lpstr>
      <vt:lpstr>纵模</vt:lpstr>
      <vt:lpstr>纵模</vt:lpstr>
      <vt:lpstr>PowerPoint 演示文稿</vt:lpstr>
      <vt:lpstr>PowerPoint 演示文稿</vt:lpstr>
      <vt:lpstr>PowerPoint 演示文稿</vt:lpstr>
      <vt:lpstr>PowerPoint 演示文稿</vt:lpstr>
      <vt:lpstr>普通光源和激光发光过程对比</vt:lpstr>
      <vt:lpstr>主要内容</vt:lpstr>
      <vt:lpstr>ABCD矩阵</vt:lpstr>
      <vt:lpstr>ABCD矩阵</vt:lpstr>
      <vt:lpstr>均匀介质中传播</vt:lpstr>
      <vt:lpstr>经过薄透镜</vt:lpstr>
      <vt:lpstr>球面镜反射</vt:lpstr>
      <vt:lpstr>ABCD矩阵</vt:lpstr>
      <vt:lpstr>ABCD矩阵</vt:lpstr>
      <vt:lpstr>主要内容</vt:lpstr>
      <vt:lpstr>基模的高斯光束</vt:lpstr>
      <vt:lpstr>高斯光束</vt:lpstr>
      <vt:lpstr>高斯光束</vt:lpstr>
      <vt:lpstr>振幅分布</vt:lpstr>
      <vt:lpstr>相位因子</vt:lpstr>
      <vt:lpstr>PowerPoint 演示文稿</vt:lpstr>
      <vt:lpstr>PowerPoint 演示文稿</vt:lpstr>
      <vt:lpstr>高斯光束的特征参数</vt:lpstr>
      <vt:lpstr>高斯光束的特征参数</vt:lpstr>
      <vt:lpstr>高斯光束的特征参数</vt:lpstr>
      <vt:lpstr>PowerPoint 演示文稿</vt:lpstr>
      <vt:lpstr>主要内容</vt:lpstr>
      <vt:lpstr>q参数变换规律</vt:lpstr>
      <vt:lpstr>ABCD矩阵</vt:lpstr>
      <vt:lpstr>q参数变换规律</vt:lpstr>
      <vt:lpstr>q参数变换规律</vt:lpstr>
      <vt:lpstr>q参数变换规律</vt:lpstr>
      <vt:lpstr>q参数变换规律</vt:lpstr>
      <vt:lpstr>q参数变换规律</vt:lpstr>
      <vt:lpstr>主要内容</vt:lpstr>
      <vt:lpstr>激光器</vt:lpstr>
      <vt:lpstr>气体激光器</vt:lpstr>
      <vt:lpstr>气体激光器</vt:lpstr>
      <vt:lpstr>固体激光器</vt:lpstr>
      <vt:lpstr>固体激光器</vt:lpstr>
      <vt:lpstr>固体激光器</vt:lpstr>
      <vt:lpstr>液体激光器</vt:lpstr>
      <vt:lpstr>染料激光器</vt:lpstr>
      <vt:lpstr>半导体激光器</vt:lpstr>
      <vt:lpstr>PowerPoint 演示文稿</vt:lpstr>
      <vt:lpstr>PowerPoint 演示文稿</vt:lpstr>
      <vt:lpstr>PowerPoint 演示文稿</vt:lpstr>
      <vt:lpstr>其它激光器</vt:lpstr>
      <vt:lpstr>激光器</vt:lpstr>
      <vt:lpstr>参考书籍</vt:lpstr>
      <vt:lpstr>主要内容</vt:lpstr>
      <vt:lpstr>小结</vt:lpstr>
      <vt:lpstr>PowerPoint 演示文稿</vt:lpstr>
      <vt:lpstr>PowerPoint 演示文稿</vt:lpstr>
      <vt:lpstr>习题</vt:lpstr>
      <vt:lpstr>PowerPoint 演示文稿</vt:lpstr>
      <vt:lpstr>理论体系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王 春量</cp:lastModifiedBy>
  <cp:revision>510</cp:revision>
  <dcterms:created xsi:type="dcterms:W3CDTF">2004-08-26T06:30:40Z</dcterms:created>
  <dcterms:modified xsi:type="dcterms:W3CDTF">2018-06-29T07:55:07Z</dcterms:modified>
</cp:coreProperties>
</file>